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59"/>
  </p:notesMasterIdLst>
  <p:handoutMasterIdLst>
    <p:handoutMasterId r:id="rId60"/>
  </p:handoutMasterIdLst>
  <p:sldIdLst>
    <p:sldId id="259" r:id="rId2"/>
    <p:sldId id="260" r:id="rId3"/>
    <p:sldId id="257" r:id="rId4"/>
    <p:sldId id="311" r:id="rId5"/>
    <p:sldId id="261" r:id="rId6"/>
    <p:sldId id="262" r:id="rId7"/>
    <p:sldId id="263" r:id="rId8"/>
    <p:sldId id="335" r:id="rId9"/>
    <p:sldId id="265" r:id="rId10"/>
    <p:sldId id="268" r:id="rId11"/>
    <p:sldId id="296" r:id="rId12"/>
    <p:sldId id="332" r:id="rId13"/>
    <p:sldId id="271" r:id="rId14"/>
    <p:sldId id="307" r:id="rId15"/>
    <p:sldId id="308" r:id="rId16"/>
    <p:sldId id="309" r:id="rId17"/>
    <p:sldId id="321" r:id="rId18"/>
    <p:sldId id="273" r:id="rId19"/>
    <p:sldId id="274" r:id="rId20"/>
    <p:sldId id="336" r:id="rId21"/>
    <p:sldId id="276" r:id="rId22"/>
    <p:sldId id="303" r:id="rId23"/>
    <p:sldId id="266" r:id="rId24"/>
    <p:sldId id="272" r:id="rId25"/>
    <p:sldId id="275" r:id="rId26"/>
    <p:sldId id="337" r:id="rId27"/>
    <p:sldId id="327" r:id="rId28"/>
    <p:sldId id="326" r:id="rId29"/>
    <p:sldId id="302" r:id="rId30"/>
    <p:sldId id="306" r:id="rId31"/>
    <p:sldId id="277" r:id="rId32"/>
    <p:sldId id="319" r:id="rId33"/>
    <p:sldId id="289" r:id="rId34"/>
    <p:sldId id="288" r:id="rId35"/>
    <p:sldId id="292" r:id="rId36"/>
    <p:sldId id="318" r:id="rId37"/>
    <p:sldId id="320" r:id="rId38"/>
    <p:sldId id="328" r:id="rId39"/>
    <p:sldId id="333" r:id="rId40"/>
    <p:sldId id="334" r:id="rId41"/>
    <p:sldId id="279" r:id="rId42"/>
    <p:sldId id="322" r:id="rId43"/>
    <p:sldId id="331" r:id="rId44"/>
    <p:sldId id="291" r:id="rId45"/>
    <p:sldId id="281" r:id="rId46"/>
    <p:sldId id="341" r:id="rId47"/>
    <p:sldId id="342" r:id="rId48"/>
    <p:sldId id="282" r:id="rId49"/>
    <p:sldId id="338" r:id="rId50"/>
    <p:sldId id="330" r:id="rId51"/>
    <p:sldId id="284" r:id="rId52"/>
    <p:sldId id="283" r:id="rId53"/>
    <p:sldId id="293" r:id="rId54"/>
    <p:sldId id="340" r:id="rId55"/>
    <p:sldId id="294" r:id="rId56"/>
    <p:sldId id="316" r:id="rId57"/>
    <p:sldId id="31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McElroy" initials="PM" lastIdx="50" clrIdx="0"/>
  <p:cmAuthor id="1" name="Zbigniew Baranowski" initials="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475D1"/>
    <a:srgbClr val="000000"/>
    <a:srgbClr val="EF3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43" autoAdjust="0"/>
  </p:normalViewPr>
  <p:slideViewPr>
    <p:cSldViewPr>
      <p:cViewPr varScale="1">
        <p:scale>
          <a:sx n="93" d="100"/>
          <a:sy n="93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95A0-17C9-A04A-A851-A9527B5FF741}" type="datetimeFigureOut">
              <a:rPr lang="en-US" smtClean="0"/>
              <a:pPr/>
              <a:t>02/12/13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49D2-6E26-E249-8071-4DC1CC90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4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9615-72B8-43E6-AAC5-0A6F93C1873B}" type="datetimeFigureOut">
              <a:rPr lang="en-GB" smtClean="0"/>
              <a:pPr/>
              <a:t>02/12/13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BF5E-BF8E-4068-A835-02CE7B13E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11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6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>
                <a:ea typeface="ＭＳ Ｐゴシック" charset="-128"/>
              </a:rPr>
              <a:t>conditions data are any detector conditions, as well as any other experimenta</a:t>
            </a:r>
            <a:r>
              <a:rPr lang="es-ES_tradnl" smtClean="0">
                <a:ea typeface="ＭＳ Ｐゴシック" charset="-128"/>
              </a:rPr>
              <a:t>l </a:t>
            </a:r>
            <a:r>
              <a:rPr lang="en-GB" smtClean="0">
                <a:ea typeface="ＭＳ Ｐゴシック" charset="-128"/>
              </a:rPr>
              <a:t>area condition data, that can be used to characterize the status of the detector. Examples are data from calibration, alignment, geometry, environmental</a:t>
            </a:r>
            <a:r>
              <a:rPr lang="es-ES_tradnl" smtClean="0">
                <a:ea typeface="ＭＳ Ｐゴシック" charset="-128"/>
              </a:rPr>
              <a:t> </a:t>
            </a:r>
            <a:r>
              <a:rPr lang="en-GB" smtClean="0">
                <a:ea typeface="ＭＳ Ｐゴシック" charset="-128"/>
              </a:rPr>
              <a:t>parameters (temperature, pressure, etc.), any slow control parameter.</a:t>
            </a:r>
          </a:p>
          <a:p>
            <a:r>
              <a:rPr lang="en-GB" smtClean="0">
                <a:ea typeface="ＭＳ Ｐゴシック" charset="-128"/>
              </a:rPr>
              <a:t>Conditions data are needed by reconstruction and analysis programs in</a:t>
            </a:r>
            <a:r>
              <a:rPr lang="es-ES_tradnl" smtClean="0">
                <a:ea typeface="ＭＳ Ｐゴシック" charset="-128"/>
              </a:rPr>
              <a:t> </a:t>
            </a:r>
            <a:r>
              <a:rPr lang="en-GB" smtClean="0">
                <a:ea typeface="ＭＳ Ｐゴシック" charset="-128"/>
              </a:rPr>
              <a:t>order to reconstruct the events from the raw event data, and to further analyse</a:t>
            </a:r>
          </a:p>
          <a:p>
            <a:r>
              <a:rPr lang="en-GB" smtClean="0">
                <a:ea typeface="ＭＳ Ｐゴシック" charset="-128"/>
              </a:rPr>
              <a:t>this dat</a:t>
            </a:r>
            <a:r>
              <a:rPr lang="es-ES_tradnl" smtClean="0">
                <a:ea typeface="ＭＳ Ｐゴシック" charset="-128"/>
              </a:rPr>
              <a:t>a.</a:t>
            </a:r>
            <a:endParaRPr lang="en-GB" smtClean="0">
              <a:ea typeface="ＭＳ Ｐゴシック" charset="-128"/>
            </a:endParaRPr>
          </a:p>
          <a:p>
            <a:endParaRPr lang="en-GB" smtClean="0"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F0A069-6228-4666-B345-52D6B91CF168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010-A466-4713-8E1C-B697FB65E6F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conditions data are any detector conditions, as well as any other </a:t>
            </a:r>
            <a:r>
              <a:rPr lang="en-GB" dirty="0" err="1" smtClean="0">
                <a:ea typeface="ＭＳ Ｐゴシック" charset="-128"/>
              </a:rPr>
              <a:t>experimenta</a:t>
            </a:r>
            <a:r>
              <a:rPr lang="es-ES_tradnl" dirty="0" smtClean="0">
                <a:ea typeface="ＭＳ Ｐゴシック" charset="-128"/>
              </a:rPr>
              <a:t>l </a:t>
            </a:r>
            <a:r>
              <a:rPr lang="en-GB" dirty="0" smtClean="0">
                <a:ea typeface="ＭＳ Ｐゴシック" charset="-128"/>
              </a:rPr>
              <a:t>area condition data, that can be used to characterize the status of the detector. Examples are data from calibration, alignment, geometry, environmental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n-GB" dirty="0" smtClean="0">
                <a:ea typeface="ＭＳ Ｐゴシック" charset="-128"/>
              </a:rPr>
              <a:t>parameters (temperature, pressure, etc.), any slow control parameter.</a:t>
            </a:r>
          </a:p>
          <a:p>
            <a:r>
              <a:rPr lang="en-GB" dirty="0" smtClean="0">
                <a:ea typeface="ＭＳ Ｐゴシック" charset="-128"/>
              </a:rPr>
              <a:t>Conditions data are needed by reconstruction and analysis programs in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n-GB" dirty="0" smtClean="0">
                <a:ea typeface="ＭＳ Ｐゴシック" charset="-128"/>
              </a:rPr>
              <a:t>order to reconstruct the events from the raw event data, and to further analyse</a:t>
            </a:r>
          </a:p>
          <a:p>
            <a:r>
              <a:rPr lang="en-GB" dirty="0" smtClean="0">
                <a:ea typeface="ＭＳ Ｐゴシック" charset="-128"/>
              </a:rPr>
              <a:t>this </a:t>
            </a:r>
            <a:r>
              <a:rPr lang="en-GB" dirty="0" err="1" smtClean="0">
                <a:ea typeface="ＭＳ Ｐゴシック" charset="-128"/>
              </a:rPr>
              <a:t>dat</a:t>
            </a:r>
            <a:r>
              <a:rPr lang="es-ES_tradnl" dirty="0" smtClean="0">
                <a:ea typeface="ＭＳ Ｐゴシック" charset="-128"/>
              </a:rPr>
              <a:t>a.</a:t>
            </a:r>
            <a:endParaRPr lang="en-GB" dirty="0" smtClean="0">
              <a:ea typeface="ＭＳ Ｐゴシック" charset="-128"/>
            </a:endParaRPr>
          </a:p>
          <a:p>
            <a:endParaRPr lang="en-GB" dirty="0" smtClean="0"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F0A069-6228-4666-B345-52D6B91CF168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>
                <a:ea typeface="ＭＳ Ｐゴシック" charset="-128"/>
              </a:rPr>
              <a:t>Features: </a:t>
            </a:r>
            <a:endParaRPr lang="es-ES_tradnl" sz="2200" smtClean="0">
              <a:ea typeface="ヒラギノ角ゴ Pro W3" charset="-128"/>
            </a:endParaRPr>
          </a:p>
          <a:p>
            <a:pPr lvl="1">
              <a:lnSpc>
                <a:spcPct val="80000"/>
              </a:lnSpc>
            </a:pPr>
            <a:r>
              <a:rPr lang="en-US" sz="1900" smtClean="0">
                <a:ea typeface="ＭＳ Ｐゴシック" charset="-128"/>
              </a:rPr>
              <a:t>Streams topology</a:t>
            </a:r>
            <a:endParaRPr lang="es-ES_tradnl" sz="1900" smtClean="0">
              <a:ea typeface="ヒラギノ角ゴ Pro W3" charset="-128"/>
            </a:endParaRPr>
          </a:p>
          <a:p>
            <a:pPr lvl="1">
              <a:lnSpc>
                <a:spcPct val="80000"/>
              </a:lnSpc>
            </a:pPr>
            <a:r>
              <a:rPr lang="en-US" sz="1900" smtClean="0">
                <a:ea typeface="ＭＳ Ｐゴシック" charset="-128"/>
              </a:rPr>
              <a:t>Status of streams connections </a:t>
            </a:r>
            <a:endParaRPr lang="es-ES_tradnl" sz="1900" smtClean="0">
              <a:ea typeface="ヒラギノ角ゴ Pro W3" charset="-128"/>
            </a:endParaRPr>
          </a:p>
          <a:p>
            <a:pPr lvl="1">
              <a:lnSpc>
                <a:spcPct val="80000"/>
              </a:lnSpc>
            </a:pPr>
            <a:r>
              <a:rPr lang="en-US" sz="1900" smtClean="0">
                <a:ea typeface="ＭＳ Ｐゴシック" charset="-128"/>
              </a:rPr>
              <a:t>Error notifications</a:t>
            </a:r>
            <a:endParaRPr lang="es-ES_tradnl" sz="1900" smtClean="0">
              <a:ea typeface="ヒラギノ角ゴ Pro W3" charset="-128"/>
            </a:endParaRPr>
          </a:p>
          <a:p>
            <a:pPr lvl="1">
              <a:lnSpc>
                <a:spcPct val="80000"/>
              </a:lnSpc>
            </a:pPr>
            <a:r>
              <a:rPr lang="en-US" sz="1900" smtClean="0">
                <a:ea typeface="ＭＳ Ｐゴシック" charset="-128"/>
              </a:rPr>
              <a:t>Streams performance (latency, throughput, etc.)</a:t>
            </a:r>
            <a:endParaRPr lang="es-ES_tradnl" sz="1900" smtClean="0">
              <a:ea typeface="ヒラギノ角ゴ Pro W3" charset="-128"/>
            </a:endParaRPr>
          </a:p>
          <a:p>
            <a:pPr lvl="1">
              <a:lnSpc>
                <a:spcPct val="80000"/>
              </a:lnSpc>
            </a:pPr>
            <a:r>
              <a:rPr lang="en-US" sz="1900" smtClean="0">
                <a:ea typeface="ＭＳ Ｐゴシック" charset="-128"/>
              </a:rPr>
              <a:t>Other resources related to the streams performance (streams pool memory, redo generation)</a:t>
            </a:r>
          </a:p>
          <a:p>
            <a:pPr>
              <a:lnSpc>
                <a:spcPct val="90000"/>
              </a:lnSpc>
            </a:pPr>
            <a:endParaRPr lang="en-GB" sz="1100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9F4F2-EBD3-485B-B9EA-4522CA342C4C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010-A466-4713-8E1C-B697FB65E6F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010-A466-4713-8E1C-B697FB65E6F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r>
              <a:rPr lang="en-US" sz="2400" smtClean="0">
                <a:ea typeface="ＭＳ Ｐゴシック" charset="-128"/>
              </a:rPr>
              <a:t>Complete transfer of data (schemas and tables) using Oracle Data Pump might take too long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r>
              <a:rPr lang="en-US" sz="2400" smtClean="0">
                <a:solidFill>
                  <a:srgbClr val="00529E"/>
                </a:solidFill>
                <a:ea typeface="ＭＳ Ｐゴシック" charset="-128"/>
              </a:rPr>
              <a:t>Transportable Tablespaces</a:t>
            </a:r>
            <a:r>
              <a:rPr lang="en-US" sz="2400" smtClean="0">
                <a:ea typeface="ＭＳ Ｐゴシック" charset="-128"/>
              </a:rPr>
              <a:t>: move a set of tablespaces from one Oracle database to another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4F9E"/>
              </a:buClr>
              <a:buFont typeface="Arial" charset="0"/>
              <a:buChar char="–"/>
            </a:pPr>
            <a:r>
              <a:rPr lang="en-US" smtClean="0">
                <a:ea typeface="ＭＳ Ｐゴシック" charset="-128"/>
              </a:rPr>
              <a:t>Export metadata of tablespace instead of data in tablespace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4F9E"/>
              </a:buClr>
              <a:buFont typeface="Arial" charset="0"/>
              <a:buChar char="–"/>
            </a:pPr>
            <a:r>
              <a:rPr lang="en-US" sz="2400" smtClean="0">
                <a:ea typeface="ＭＳ Ｐゴシック" charset="-128"/>
              </a:rPr>
              <a:t>But tablespaces must be in </a:t>
            </a:r>
            <a:r>
              <a:rPr lang="en-US" sz="2400" smtClean="0">
                <a:solidFill>
                  <a:srgbClr val="CC3300"/>
                </a:solidFill>
                <a:ea typeface="ＭＳ Ｐゴシック" charset="-128"/>
              </a:rPr>
              <a:t>read-only </a:t>
            </a:r>
            <a:r>
              <a:rPr lang="en-US" sz="2400" smtClean="0">
                <a:ea typeface="ＭＳ Ｐゴシック" charset="-128"/>
              </a:rPr>
              <a:t>while the data is copied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4F9E"/>
              </a:buClr>
              <a:buFont typeface="Arial" charset="0"/>
              <a:buChar char="–"/>
            </a:pPr>
            <a:r>
              <a:rPr lang="en-US" sz="2400" smtClean="0">
                <a:ea typeface="ＭＳ Ｐゴシック" charset="-128"/>
              </a:rPr>
              <a:t>Procedure developed to use one replica in other to instantiate the target site</a:t>
            </a:r>
            <a:endParaRPr lang="en-GB" smtClean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B15F7F-9E13-4860-BB8E-ACBAA6CE5108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97DF3-5DF3-491A-9B27-34B8765D1001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100" dirty="0" smtClean="0">
                <a:ea typeface="ＭＳ Ｐゴシック" charset="-128"/>
              </a:rPr>
              <a:t>SQL bulk operations (at the source db)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ea typeface="ＭＳ Ｐゴシック" charset="-128"/>
              </a:rPr>
              <a:t>may map to many elementary operations at the destination side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ea typeface="ＭＳ Ｐゴシック" charset="-128"/>
              </a:rPr>
              <a:t>need to control source rates to avoid overloading</a:t>
            </a:r>
          </a:p>
          <a:p>
            <a:pPr>
              <a:lnSpc>
                <a:spcPct val="70000"/>
              </a:lnSpc>
            </a:pPr>
            <a:r>
              <a:rPr lang="fr-FR" sz="2100" dirty="0" smtClean="0">
                <a:ea typeface="ＭＳ Ｐゴシック" charset="-128"/>
              </a:rPr>
              <a:t>Batch </a:t>
            </a:r>
            <a:r>
              <a:rPr lang="en-GB" sz="2100" dirty="0" smtClean="0">
                <a:ea typeface="ＭＳ Ｐゴシック" charset="-128"/>
              </a:rPr>
              <a:t>processing</a:t>
            </a:r>
            <a:r>
              <a:rPr lang="fr-FR" sz="2100" dirty="0" smtClean="0">
                <a:ea typeface="ＭＳ Ｐゴシック" charset="-128"/>
              </a:rPr>
              <a:t> </a:t>
            </a:r>
          </a:p>
          <a:p>
            <a:pPr lvl="1">
              <a:lnSpc>
                <a:spcPct val="70000"/>
              </a:lnSpc>
            </a:pPr>
            <a:r>
              <a:rPr lang="en-GB" sz="1800" dirty="0" smtClean="0">
                <a:ea typeface="ＭＳ Ｐゴシック" charset="-128"/>
              </a:rPr>
              <a:t>minimize the performance impact </a:t>
            </a:r>
            <a:r>
              <a:rPr lang="en-GB" sz="1800" dirty="0" smtClean="0">
                <a:solidFill>
                  <a:srgbClr val="00529E"/>
                </a:solidFill>
                <a:ea typeface="ＭＳ Ｐゴシック" charset="-128"/>
              </a:rPr>
              <a:t>using Streams tags</a:t>
            </a:r>
          </a:p>
          <a:p>
            <a:pPr lvl="1">
              <a:lnSpc>
                <a:spcPct val="70000"/>
              </a:lnSpc>
            </a:pPr>
            <a:r>
              <a:rPr lang="en-GB" sz="1800" dirty="0" smtClean="0">
                <a:ea typeface="ＭＳ Ｐゴシック" charset="-128"/>
              </a:rPr>
              <a:t>avoid changes being captured, then run same batch load on all destination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System generated names </a:t>
            </a:r>
          </a:p>
          <a:p>
            <a:pPr lvl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do not allow system generated names for constraints and indexes</a:t>
            </a:r>
          </a:p>
          <a:p>
            <a:pPr lvl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modifications will fail at the replicated site</a:t>
            </a:r>
          </a:p>
          <a:p>
            <a:pPr lvl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storage clauses also may cause some issues if the target sites are not identical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Replication of “grant” operations</a:t>
            </a:r>
          </a:p>
          <a:p>
            <a:pPr lvl="1">
              <a:lnSpc>
                <a:spcPct val="80000"/>
              </a:lnSpc>
            </a:pPr>
            <a:r>
              <a:rPr lang="fr-FR" sz="1700" dirty="0" smtClean="0">
                <a:ea typeface="ＭＳ Ｐゴシック" charset="-128"/>
              </a:rPr>
              <a:t>g</a:t>
            </a:r>
            <a:r>
              <a:rPr lang="en-US" sz="1700" dirty="0" smtClean="0">
                <a:ea typeface="ＭＳ Ｐゴシック" charset="-128"/>
              </a:rPr>
              <a:t>rants on views, PL/SQL procedures, functions and packages are NOT replicated</a:t>
            </a:r>
          </a:p>
          <a:p>
            <a:pPr lvl="1">
              <a:lnSpc>
                <a:spcPct val="80000"/>
              </a:lnSpc>
            </a:pPr>
            <a:r>
              <a:rPr lang="fr-FR" sz="1700" dirty="0" smtClean="0">
                <a:ea typeface="ＭＳ Ｐゴシック" charset="-128"/>
              </a:rPr>
              <a:t>g</a:t>
            </a:r>
            <a:r>
              <a:rPr lang="en-US" sz="1700" dirty="0" err="1" smtClean="0">
                <a:ea typeface="ＭＳ Ｐゴシック" charset="-128"/>
              </a:rPr>
              <a:t>rantee</a:t>
            </a:r>
            <a:r>
              <a:rPr lang="en-US" sz="1700" dirty="0" smtClean="0">
                <a:ea typeface="ＭＳ Ｐゴシック" charset="-128"/>
              </a:rPr>
              <a:t> must exist at all destinations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Long transactions (non-frequent commits)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ea typeface="ＭＳ Ｐゴシック" charset="-128"/>
              </a:rPr>
              <a:t>Total number of outstanding LCRs is too large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ea typeface="ＭＳ Ｐゴシック" charset="-128"/>
              </a:rPr>
              <a:t>LCRs are in memory too long</a:t>
            </a:r>
          </a:p>
          <a:p>
            <a:pPr lvl="2">
              <a:lnSpc>
                <a:spcPct val="80000"/>
              </a:lnSpc>
              <a:buFont typeface="Lucida Grande" charset="0"/>
              <a:buChar char="→"/>
            </a:pPr>
            <a:r>
              <a:rPr lang="en-US" dirty="0" smtClean="0">
                <a:solidFill>
                  <a:srgbClr val="004F9E"/>
                </a:solidFill>
                <a:ea typeface="ＭＳ Ｐゴシック" charset="-128"/>
              </a:rPr>
              <a:t>LCRs are spilled over to disk</a:t>
            </a:r>
            <a:endParaRPr lang="en-US" dirty="0" smtClean="0">
              <a:ea typeface="ＭＳ Ｐゴシック" charset="-128"/>
            </a:endParaRPr>
          </a:p>
          <a:p>
            <a:pPr lvl="2">
              <a:lnSpc>
                <a:spcPct val="80000"/>
              </a:lnSpc>
              <a:buFont typeface="Lucida Grande" charset="0"/>
              <a:buChar char="→"/>
            </a:pPr>
            <a:r>
              <a:rPr lang="en-US" dirty="0" smtClean="0">
                <a:solidFill>
                  <a:srgbClr val="004F9E"/>
                </a:solidFill>
                <a:ea typeface="ＭＳ Ｐゴシック" charset="-128"/>
              </a:rPr>
              <a:t>Apply performance is impacted</a:t>
            </a:r>
            <a:endParaRPr lang="en-US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700" dirty="0" smtClean="0">
                <a:ea typeface="ＭＳ Ｐゴシック" charset="-128"/>
              </a:rPr>
              <a:t>All LCRs in a single transaction must be applied by one apply server</a:t>
            </a:r>
          </a:p>
          <a:p>
            <a:pPr lvl="2">
              <a:lnSpc>
                <a:spcPct val="80000"/>
              </a:lnSpc>
              <a:buClr>
                <a:srgbClr val="00529E"/>
              </a:buClr>
              <a:buFont typeface="Wingdings" charset="2"/>
              <a:buChar char="→"/>
            </a:pPr>
            <a:r>
              <a:rPr lang="en-US" sz="1500" dirty="0" smtClean="0">
                <a:solidFill>
                  <a:srgbClr val="004F9E"/>
                </a:solidFill>
                <a:ea typeface="ＭＳ Ｐゴシック" charset="-128"/>
              </a:rPr>
              <a:t>Parallel servers cannot be used efficiently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ea typeface="ＭＳ Ｐゴシック" charset="-128"/>
              </a:rPr>
              <a:t>Too many </a:t>
            </a:r>
            <a:r>
              <a:rPr lang="en-US" sz="1700" dirty="0" err="1" smtClean="0">
                <a:ea typeface="ＭＳ Ｐゴシック" charset="-128"/>
              </a:rPr>
              <a:t>unbrowsed</a:t>
            </a:r>
            <a:r>
              <a:rPr lang="en-US" sz="1700" dirty="0" smtClean="0">
                <a:ea typeface="ＭＳ Ｐゴシック" charset="-128"/>
              </a:rPr>
              <a:t> messages enables flow control </a:t>
            </a:r>
          </a:p>
          <a:p>
            <a:pPr lvl="2">
              <a:lnSpc>
                <a:spcPct val="80000"/>
              </a:lnSpc>
              <a:buClr>
                <a:srgbClr val="00529E"/>
              </a:buClr>
              <a:buFont typeface="Wingdings" charset="2"/>
              <a:buChar char="→"/>
            </a:pPr>
            <a:r>
              <a:rPr lang="en-US" sz="1500" dirty="0" smtClean="0">
                <a:solidFill>
                  <a:srgbClr val="004F9E"/>
                </a:solidFill>
                <a:ea typeface="ＭＳ Ｐゴシック" charset="-128"/>
              </a:rPr>
              <a:t>Streams processes are paused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ea typeface="ＭＳ Ｐゴシック" charset="-128"/>
              </a:rPr>
              <a:t>Apply </a:t>
            </a:r>
            <a:r>
              <a:rPr lang="en-GB" sz="2000" dirty="0" err="1" smtClean="0">
                <a:ea typeface="ＭＳ Ｐゴシック" charset="-128"/>
              </a:rPr>
              <a:t>oldest_message_number</a:t>
            </a:r>
            <a:r>
              <a:rPr lang="en-GB" sz="2000" dirty="0" smtClean="0">
                <a:ea typeface="ＭＳ Ｐゴシック" charset="-128"/>
              </a:rPr>
              <a:t> is not updated</a:t>
            </a:r>
          </a:p>
          <a:p>
            <a:pPr lvl="1">
              <a:lnSpc>
                <a:spcPct val="80000"/>
              </a:lnSpc>
            </a:pPr>
            <a:r>
              <a:rPr lang="en-GB" sz="1700" dirty="0" smtClean="0">
                <a:ea typeface="ＭＳ Ｐゴシック" charset="-128"/>
              </a:rPr>
              <a:t>caused by an old transaction not correctly removed from the apply spill table</a:t>
            </a:r>
          </a:p>
          <a:p>
            <a:pPr lvl="1">
              <a:lnSpc>
                <a:spcPct val="80000"/>
              </a:lnSpc>
            </a:pPr>
            <a:r>
              <a:rPr lang="en-GB" sz="1700" dirty="0" err="1" smtClean="0">
                <a:ea typeface="ＭＳ Ｐゴシック" charset="-128"/>
              </a:rPr>
              <a:t>dba_apply_spill_txn</a:t>
            </a:r>
            <a:r>
              <a:rPr lang="en-GB" sz="1700" dirty="0" smtClean="0">
                <a:ea typeface="ＭＳ Ｐゴシック" charset="-128"/>
              </a:rPr>
              <a:t> view in order to identify the transaction</a:t>
            </a:r>
          </a:p>
          <a:p>
            <a:pPr lvl="1">
              <a:lnSpc>
                <a:spcPct val="80000"/>
              </a:lnSpc>
            </a:pPr>
            <a:r>
              <a:rPr lang="en-GB" sz="1700" dirty="0" smtClean="0">
                <a:ea typeface="ＭＳ Ｐゴシック" charset="-128"/>
              </a:rPr>
              <a:t>set the apply parameter _IGNORE_TRANSACTION with the transaction id in the apply spill over queue</a:t>
            </a:r>
          </a:p>
          <a:p>
            <a:pPr lvl="1">
              <a:lnSpc>
                <a:spcPct val="80000"/>
              </a:lnSpc>
            </a:pPr>
            <a:r>
              <a:rPr lang="en-GB" sz="1700" dirty="0" smtClean="0">
                <a:ea typeface="ＭＳ Ｐゴシック" charset="-128"/>
              </a:rPr>
              <a:t>run </a:t>
            </a:r>
            <a:r>
              <a:rPr lang="en-GB" sz="1700" dirty="0" err="1" smtClean="0">
                <a:ea typeface="ＭＳ Ｐゴシック" charset="-128"/>
              </a:rPr>
              <a:t>purge_spill_txn</a:t>
            </a:r>
            <a:r>
              <a:rPr lang="en-GB" sz="1700" dirty="0" smtClean="0">
                <a:ea typeface="ＭＳ Ｐゴシック" charset="-128"/>
              </a:rPr>
              <a:t> procedure (</a:t>
            </a:r>
            <a:r>
              <a:rPr lang="en-GB" sz="1700" dirty="0" err="1" smtClean="0">
                <a:solidFill>
                  <a:srgbClr val="808080"/>
                </a:solidFill>
                <a:ea typeface="ＭＳ Ｐゴシック" charset="-128"/>
              </a:rPr>
              <a:t>metalink</a:t>
            </a:r>
            <a:r>
              <a:rPr lang="en-GB" sz="1700" dirty="0" smtClean="0">
                <a:solidFill>
                  <a:srgbClr val="808080"/>
                </a:solidFill>
                <a:ea typeface="ＭＳ Ｐゴシック" charset="-128"/>
              </a:rPr>
              <a:t> note 556183.1)</a:t>
            </a:r>
          </a:p>
          <a:p>
            <a:pPr lvl="1">
              <a:lnSpc>
                <a:spcPct val="80000"/>
              </a:lnSpc>
            </a:pPr>
            <a:endParaRPr lang="en-GB" sz="1000" dirty="0" smtClean="0">
              <a:solidFill>
                <a:srgbClr val="80808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GB" sz="2000" dirty="0" smtClean="0">
                <a:ea typeface="ＭＳ Ｐゴシック" charset="-128"/>
              </a:rPr>
              <a:t>Apply might degrade performance when applying transactions to tables &gt; 10M rows</a:t>
            </a:r>
          </a:p>
          <a:p>
            <a:pPr lvl="2">
              <a:lnSpc>
                <a:spcPct val="80000"/>
              </a:lnSpc>
              <a:buClr>
                <a:srgbClr val="00529E"/>
              </a:buClr>
              <a:buFont typeface="Wingdings" charset="2"/>
              <a:buNone/>
            </a:pPr>
            <a:endParaRPr lang="en-US" sz="1500" dirty="0" smtClean="0">
              <a:ea typeface="ＭＳ Ｐゴシック" charset="-128"/>
            </a:endParaRPr>
          </a:p>
          <a:p>
            <a:pPr lvl="1">
              <a:lnSpc>
                <a:spcPct val="70000"/>
              </a:lnSpc>
            </a:pPr>
            <a:endParaRPr lang="en-US" sz="17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GB" sz="1000" dirty="0" smtClean="0"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E74FE-F5BB-42BA-8A3B-BD991E4E04FC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7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94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17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30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0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65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93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17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1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17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93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37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37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7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52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18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9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721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2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24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710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438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25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25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46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500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500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37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89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724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025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849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43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43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010-A466-4713-8E1C-B697FB65E6FE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010-A466-4713-8E1C-B697FB65E6FE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particle discovery: see</a:t>
            </a:r>
            <a:r>
              <a:rPr lang="en-GB" baseline="0" dirty="0" smtClean="0"/>
              <a:t> also CMS and Atlas announcement on July 4</a:t>
            </a:r>
            <a:r>
              <a:rPr lang="en-GB" baseline="30000" dirty="0" smtClean="0"/>
              <a:t>th</a:t>
            </a:r>
            <a:r>
              <a:rPr lang="en-GB" baseline="0" dirty="0" smtClean="0"/>
              <a:t> 2012.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have over 100</a:t>
            </a:r>
            <a:r>
              <a:rPr lang="en-GB" baseline="0" dirty="0" smtClean="0"/>
              <a:t> databases grouped in different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UKOUG 2013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3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637"/>
            <a:ext cx="8784976" cy="9404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1325608"/>
            <a:ext cx="8640960" cy="4887701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64843" y="64426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200" smtClean="0">
                <a:solidFill>
                  <a:prstClr val="white"/>
                </a:solidFill>
              </a:rPr>
              <a:pPr algn="r"/>
              <a:t>‹#›</a:t>
            </a:fld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ITonl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0" y="0"/>
          <a:ext cx="11969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" name="Image" r:id="rId4" imgW="2006349" imgH="1422222" progId="">
                  <p:embed/>
                </p:oleObj>
              </mc:Choice>
              <mc:Fallback>
                <p:oleObj name="Image" r:id="rId4" imgW="2006349" imgH="1422222" progId="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697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553200"/>
            <a:ext cx="6477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UKOUG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98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rgbClr val="0055A0"/>
                </a:solidFill>
              </a:rPr>
              <a:t>Click to edit Master title style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1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0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7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7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tiff"/><Relationship Id="rId5" Type="http://schemas.openxmlformats.org/officeDocument/2006/relationships/image" Target="../media/image33.tiff"/><Relationship Id="rId6" Type="http://schemas.openxmlformats.org/officeDocument/2006/relationships/image" Target="../media/image34.tiff"/><Relationship Id="rId7" Type="http://schemas.openxmlformats.org/officeDocument/2006/relationships/image" Target="../media/image3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40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a typeface="ＭＳ Ｐゴシック" charset="-128"/>
              </a:rPr>
              <a:t>What do we replicate SQL-based?</a:t>
            </a:r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>
          <a:xfrm>
            <a:off x="1" y="1176950"/>
            <a:ext cx="9144000" cy="48888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charset="-128"/>
              </a:rPr>
              <a:t>PVSS - Supervisory Control And Data Acquisition (SCADA)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control data from LHC </a:t>
            </a:r>
            <a:r>
              <a:rPr lang="en-US" sz="2000" smtClean="0">
                <a:ea typeface="ＭＳ Ｐゴシック" charset="-128"/>
              </a:rPr>
              <a:t>hardware components (ICS)</a:t>
            </a:r>
            <a:endParaRPr lang="en-US" sz="2000" dirty="0" smtClean="0">
              <a:ea typeface="ＭＳ Ｐゴシック" charset="-128"/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DDL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and </a:t>
            </a: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DML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</a:rPr>
              <a:t>operations</a:t>
            </a:r>
            <a:endParaRPr lang="en-US" sz="1800" dirty="0" smtClean="0">
              <a:ea typeface="ＭＳ Ｐゴシック" charset="-128"/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4TB</a:t>
            </a:r>
            <a:r>
              <a:rPr lang="en-US" sz="2000" dirty="0" smtClean="0"/>
              <a:t> of data, 81% of source </a:t>
            </a:r>
            <a:r>
              <a:rPr lang="en-US" sz="2000" dirty="0" err="1" smtClean="0"/>
              <a:t>db</a:t>
            </a:r>
            <a:r>
              <a:rPr lang="en-US" sz="2000" dirty="0"/>
              <a:t>,</a:t>
            </a:r>
            <a:r>
              <a:rPr lang="en-US" sz="2000" dirty="0" smtClean="0"/>
              <a:t> average workload : </a:t>
            </a:r>
            <a:r>
              <a:rPr lang="en-US" sz="2000" dirty="0" smtClean="0">
                <a:solidFill>
                  <a:srgbClr val="C00000"/>
                </a:solidFill>
              </a:rPr>
              <a:t>700 row changes /s</a:t>
            </a:r>
          </a:p>
          <a:p>
            <a:pPr lvl="1"/>
            <a:endParaRPr lang="en-US" sz="2000" dirty="0" smtClean="0"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Experiments conditions data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record the state of the detector: calibration, alignment, environmental parameters, </a:t>
            </a:r>
            <a:r>
              <a:rPr lang="en-US" sz="2000" dirty="0">
                <a:ea typeface="ＭＳ Ｐゴシック" charset="-128"/>
              </a:rPr>
              <a:t>… </a:t>
            </a:r>
            <a:r>
              <a:rPr lang="en-US" sz="2000" dirty="0" smtClean="0">
                <a:ea typeface="ＭＳ Ｐゴシック" charset="-128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DDL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and </a:t>
            </a: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DML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</a:rPr>
              <a:t>operations)</a:t>
            </a:r>
            <a:r>
              <a:rPr lang="en-US" sz="2000" dirty="0" smtClean="0"/>
              <a:t> </a:t>
            </a:r>
          </a:p>
          <a:p>
            <a:pPr lvl="1"/>
            <a:r>
              <a:rPr lang="en-GB" sz="2000" dirty="0" smtClean="0">
                <a:solidFill>
                  <a:srgbClr val="C00000"/>
                </a:solidFill>
              </a:rPr>
              <a:t>900 GB</a:t>
            </a:r>
            <a:r>
              <a:rPr lang="en-GB" sz="2000" dirty="0" smtClean="0"/>
              <a:t> of data, </a:t>
            </a:r>
            <a:r>
              <a:rPr lang="en-GB" sz="2000" dirty="0"/>
              <a:t>8% </a:t>
            </a:r>
            <a:r>
              <a:rPr lang="en-GB" sz="2000" dirty="0" smtClean="0"/>
              <a:t>of source </a:t>
            </a:r>
            <a:r>
              <a:rPr lang="en-GB" sz="2000" dirty="0" err="1" smtClean="0"/>
              <a:t>db</a:t>
            </a:r>
            <a:r>
              <a:rPr lang="en-GB" sz="2000" dirty="0" smtClean="0"/>
              <a:t>, </a:t>
            </a:r>
            <a:r>
              <a:rPr lang="en-GB" sz="2000" dirty="0" err="1"/>
              <a:t>avg</a:t>
            </a:r>
            <a:r>
              <a:rPr lang="en-GB" sz="2000" dirty="0"/>
              <a:t> workload </a:t>
            </a:r>
            <a:r>
              <a:rPr lang="en-GB" sz="2000" dirty="0" smtClean="0">
                <a:solidFill>
                  <a:srgbClr val="C00000"/>
                </a:solidFill>
              </a:rPr>
              <a:t>50 row changes /</a:t>
            </a:r>
            <a:r>
              <a:rPr lang="en-GB" sz="2000" dirty="0">
                <a:solidFill>
                  <a:srgbClr val="C00000"/>
                </a:solidFill>
              </a:rPr>
              <a:t>s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Other: </a:t>
            </a:r>
          </a:p>
          <a:p>
            <a:pPr lvl="1"/>
            <a:r>
              <a:rPr lang="en-US" sz="2000" dirty="0" err="1" smtClean="0">
                <a:ea typeface="ＭＳ Ｐゴシック" charset="-128"/>
              </a:rPr>
              <a:t>Muon</a:t>
            </a:r>
            <a:r>
              <a:rPr lang="en-US" sz="2000" dirty="0" smtClean="0">
                <a:ea typeface="ＭＳ Ｐゴシック" charset="-128"/>
              </a:rPr>
              <a:t> calibration data (</a:t>
            </a: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DML</a:t>
            </a:r>
            <a:r>
              <a:rPr lang="en-US" sz="2000" dirty="0" smtClean="0">
                <a:ea typeface="ＭＳ Ｐゴシック" charset="-128"/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DDL</a:t>
            </a:r>
            <a:r>
              <a:rPr lang="en-US" sz="2000" dirty="0" smtClean="0">
                <a:ea typeface="ＭＳ Ｐゴシック" charset="-128"/>
              </a:rPr>
              <a:t>);</a:t>
            </a:r>
            <a:r>
              <a:rPr lang="en-GB" sz="2000" dirty="0" smtClean="0"/>
              <a:t> </a:t>
            </a:r>
            <a:r>
              <a:rPr lang="en-GB" sz="2000" dirty="0"/>
              <a:t>72 </a:t>
            </a:r>
            <a:r>
              <a:rPr lang="en-GB" sz="2000" dirty="0" smtClean="0"/>
              <a:t>GB</a:t>
            </a:r>
            <a:endParaRPr lang="en-US" sz="2000" dirty="0" smtClean="0">
              <a:ea typeface="ＭＳ Ｐゴシック" charset="-128"/>
            </a:endParaRPr>
          </a:p>
          <a:p>
            <a:pPr lvl="1"/>
            <a:r>
              <a:rPr lang="en-US" sz="2000" dirty="0" smtClean="0">
                <a:ea typeface="ＭＳ Ｐゴシック" charset="-128"/>
              </a:rPr>
              <a:t>ATLAS Metadata Interface (</a:t>
            </a: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DML</a:t>
            </a:r>
            <a:r>
              <a:rPr lang="en-US" sz="2000" dirty="0" smtClean="0">
                <a:ea typeface="ＭＳ Ｐゴシック" charset="-128"/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DDL</a:t>
            </a:r>
            <a:r>
              <a:rPr lang="en-US" sz="2000" dirty="0" smtClean="0">
                <a:ea typeface="ＭＳ Ｐゴシック" charset="-128"/>
              </a:rPr>
              <a:t>);</a:t>
            </a:r>
            <a:r>
              <a:rPr lang="en-GB" sz="2000" dirty="0" smtClean="0"/>
              <a:t> </a:t>
            </a:r>
            <a:r>
              <a:rPr lang="en-GB" sz="2000" dirty="0"/>
              <a:t>80 GB</a:t>
            </a:r>
          </a:p>
          <a:p>
            <a:pPr lvl="1"/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Oracle Streams Replication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819" name="Espace réservé du pied de page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r>
              <a:rPr lang="en-US" sz="2400"/>
              <a:t>Technology for </a:t>
            </a:r>
            <a:r>
              <a:rPr lang="en-US" sz="2400">
                <a:solidFill>
                  <a:srgbClr val="004F9E"/>
                </a:solidFill>
              </a:rPr>
              <a:t>sharing information</a:t>
            </a:r>
            <a:r>
              <a:rPr lang="en-US" sz="2400"/>
              <a:t> between databases</a:t>
            </a:r>
          </a:p>
          <a:p>
            <a:pPr marL="342900" indent="-342900"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r>
              <a:rPr lang="en-US" sz="2400"/>
              <a:t>Database changes captured from the redo-log and propagated asynchronously as Logical Change Records (LCRs)</a:t>
            </a:r>
            <a:endParaRPr lang="en-US" sz="2800"/>
          </a:p>
          <a:p>
            <a:pPr marL="342900" indent="-342900"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endParaRPr lang="en-US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048000"/>
            <a:ext cx="7367588" cy="3063875"/>
            <a:chOff x="911" y="2441"/>
            <a:chExt cx="4641" cy="1930"/>
          </a:xfrm>
        </p:grpSpPr>
        <p:sp>
          <p:nvSpPr>
            <p:cNvPr id="34822" name="Line 5"/>
            <p:cNvSpPr>
              <a:spLocks noChangeShapeType="1"/>
            </p:cNvSpPr>
            <p:nvPr/>
          </p:nvSpPr>
          <p:spPr bwMode="auto">
            <a:xfrm flipH="1">
              <a:off x="3199" y="2441"/>
              <a:ext cx="8" cy="174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pl-P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91" y="2833"/>
              <a:ext cx="1201" cy="1057"/>
              <a:chOff x="3216" y="1728"/>
              <a:chExt cx="1201" cy="1057"/>
            </a:xfrm>
          </p:grpSpPr>
          <p:sp>
            <p:nvSpPr>
              <p:cNvPr id="34865" name="Freeform 7"/>
              <p:cNvSpPr>
                <a:spLocks/>
              </p:cNvSpPr>
              <p:nvPr/>
            </p:nvSpPr>
            <p:spPr bwMode="auto">
              <a:xfrm>
                <a:off x="3216" y="1856"/>
                <a:ext cx="1201" cy="929"/>
              </a:xfrm>
              <a:custGeom>
                <a:avLst/>
                <a:gdLst>
                  <a:gd name="T0" fmla="*/ 1200 w 1201"/>
                  <a:gd name="T1" fmla="*/ 0 h 929"/>
                  <a:gd name="T2" fmla="*/ 1200 w 1201"/>
                  <a:gd name="T3" fmla="*/ 736 h 929"/>
                  <a:gd name="T4" fmla="*/ 1196 w 1201"/>
                  <a:gd name="T5" fmla="*/ 759 h 929"/>
                  <a:gd name="T6" fmla="*/ 1174 w 1201"/>
                  <a:gd name="T7" fmla="*/ 785 h 929"/>
                  <a:gd name="T8" fmla="*/ 1140 w 1201"/>
                  <a:gd name="T9" fmla="*/ 814 h 929"/>
                  <a:gd name="T10" fmla="*/ 1102 w 1201"/>
                  <a:gd name="T11" fmla="*/ 835 h 929"/>
                  <a:gd name="T12" fmla="*/ 1077 w 1201"/>
                  <a:gd name="T13" fmla="*/ 847 h 929"/>
                  <a:gd name="T14" fmla="*/ 1030 w 1201"/>
                  <a:gd name="T15" fmla="*/ 868 h 929"/>
                  <a:gd name="T16" fmla="*/ 980 w 1201"/>
                  <a:gd name="T17" fmla="*/ 882 h 929"/>
                  <a:gd name="T18" fmla="*/ 915 w 1201"/>
                  <a:gd name="T19" fmla="*/ 901 h 929"/>
                  <a:gd name="T20" fmla="*/ 846 w 1201"/>
                  <a:gd name="T21" fmla="*/ 911 h 929"/>
                  <a:gd name="T22" fmla="*/ 780 w 1201"/>
                  <a:gd name="T23" fmla="*/ 915 h 929"/>
                  <a:gd name="T24" fmla="*/ 724 w 1201"/>
                  <a:gd name="T25" fmla="*/ 923 h 929"/>
                  <a:gd name="T26" fmla="*/ 671 w 1201"/>
                  <a:gd name="T27" fmla="*/ 928 h 929"/>
                  <a:gd name="T28" fmla="*/ 530 w 1201"/>
                  <a:gd name="T29" fmla="*/ 928 h 929"/>
                  <a:gd name="T30" fmla="*/ 443 w 1201"/>
                  <a:gd name="T31" fmla="*/ 920 h 929"/>
                  <a:gd name="T32" fmla="*/ 365 w 1201"/>
                  <a:gd name="T33" fmla="*/ 911 h 929"/>
                  <a:gd name="T34" fmla="*/ 305 w 1201"/>
                  <a:gd name="T35" fmla="*/ 901 h 929"/>
                  <a:gd name="T36" fmla="*/ 249 w 1201"/>
                  <a:gd name="T37" fmla="*/ 890 h 929"/>
                  <a:gd name="T38" fmla="*/ 193 w 1201"/>
                  <a:gd name="T39" fmla="*/ 873 h 929"/>
                  <a:gd name="T40" fmla="*/ 130 w 1201"/>
                  <a:gd name="T41" fmla="*/ 849 h 929"/>
                  <a:gd name="T42" fmla="*/ 86 w 1201"/>
                  <a:gd name="T43" fmla="*/ 828 h 929"/>
                  <a:gd name="T44" fmla="*/ 49 w 1201"/>
                  <a:gd name="T45" fmla="*/ 812 h 929"/>
                  <a:gd name="T46" fmla="*/ 30 w 1201"/>
                  <a:gd name="T47" fmla="*/ 788 h 929"/>
                  <a:gd name="T48" fmla="*/ 11 w 1201"/>
                  <a:gd name="T49" fmla="*/ 767 h 929"/>
                  <a:gd name="T50" fmla="*/ 2 w 1201"/>
                  <a:gd name="T51" fmla="*/ 750 h 929"/>
                  <a:gd name="T52" fmla="*/ 0 w 1201"/>
                  <a:gd name="T53" fmla="*/ 740 h 929"/>
                  <a:gd name="T54" fmla="*/ 0 w 1201"/>
                  <a:gd name="T55" fmla="*/ 0 h 929"/>
                  <a:gd name="T56" fmla="*/ 1200 w 1201"/>
                  <a:gd name="T57" fmla="*/ 0 h 9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01"/>
                  <a:gd name="T88" fmla="*/ 0 h 929"/>
                  <a:gd name="T89" fmla="*/ 1201 w 1201"/>
                  <a:gd name="T90" fmla="*/ 929 h 9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01" h="929">
                    <a:moveTo>
                      <a:pt x="1200" y="0"/>
                    </a:moveTo>
                    <a:lnTo>
                      <a:pt x="1200" y="736"/>
                    </a:lnTo>
                    <a:lnTo>
                      <a:pt x="1196" y="759"/>
                    </a:lnTo>
                    <a:lnTo>
                      <a:pt x="1174" y="785"/>
                    </a:lnTo>
                    <a:lnTo>
                      <a:pt x="1140" y="814"/>
                    </a:lnTo>
                    <a:lnTo>
                      <a:pt x="1102" y="835"/>
                    </a:lnTo>
                    <a:lnTo>
                      <a:pt x="1077" y="847"/>
                    </a:lnTo>
                    <a:lnTo>
                      <a:pt x="1030" y="868"/>
                    </a:lnTo>
                    <a:lnTo>
                      <a:pt x="980" y="882"/>
                    </a:lnTo>
                    <a:lnTo>
                      <a:pt x="915" y="901"/>
                    </a:lnTo>
                    <a:lnTo>
                      <a:pt x="846" y="911"/>
                    </a:lnTo>
                    <a:lnTo>
                      <a:pt x="780" y="915"/>
                    </a:lnTo>
                    <a:lnTo>
                      <a:pt x="724" y="923"/>
                    </a:lnTo>
                    <a:lnTo>
                      <a:pt x="671" y="928"/>
                    </a:lnTo>
                    <a:lnTo>
                      <a:pt x="530" y="928"/>
                    </a:lnTo>
                    <a:lnTo>
                      <a:pt x="443" y="920"/>
                    </a:lnTo>
                    <a:lnTo>
                      <a:pt x="365" y="911"/>
                    </a:lnTo>
                    <a:lnTo>
                      <a:pt x="305" y="901"/>
                    </a:lnTo>
                    <a:lnTo>
                      <a:pt x="249" y="890"/>
                    </a:lnTo>
                    <a:lnTo>
                      <a:pt x="193" y="873"/>
                    </a:lnTo>
                    <a:lnTo>
                      <a:pt x="130" y="849"/>
                    </a:lnTo>
                    <a:lnTo>
                      <a:pt x="86" y="828"/>
                    </a:lnTo>
                    <a:lnTo>
                      <a:pt x="49" y="812"/>
                    </a:lnTo>
                    <a:lnTo>
                      <a:pt x="30" y="788"/>
                    </a:lnTo>
                    <a:lnTo>
                      <a:pt x="11" y="767"/>
                    </a:lnTo>
                    <a:lnTo>
                      <a:pt x="2" y="750"/>
                    </a:lnTo>
                    <a:lnTo>
                      <a:pt x="0" y="740"/>
                    </a:ln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gradFill rotWithShape="0">
                <a:gsLst>
                  <a:gs pos="0">
                    <a:srgbClr val="6B8EB2"/>
                  </a:gs>
                  <a:gs pos="50000">
                    <a:srgbClr val="99CCFF"/>
                  </a:gs>
                  <a:gs pos="100000">
                    <a:srgbClr val="6B8EB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6" name="Oval 8"/>
              <p:cNvSpPr>
                <a:spLocks noChangeArrowheads="1"/>
              </p:cNvSpPr>
              <p:nvPr/>
            </p:nvSpPr>
            <p:spPr bwMode="auto">
              <a:xfrm>
                <a:off x="3221" y="1728"/>
                <a:ext cx="1195" cy="252"/>
              </a:xfrm>
              <a:prstGeom prst="ellipse">
                <a:avLst/>
              </a:prstGeom>
              <a:gradFill rotWithShape="0">
                <a:gsLst>
                  <a:gs pos="0">
                    <a:srgbClr val="6B8EB2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4824" name="Freeform 9"/>
            <p:cNvSpPr>
              <a:spLocks/>
            </p:cNvSpPr>
            <p:nvPr/>
          </p:nvSpPr>
          <p:spPr bwMode="auto">
            <a:xfrm>
              <a:off x="1499" y="2961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Oval 10"/>
            <p:cNvSpPr>
              <a:spLocks noChangeArrowheads="1"/>
            </p:cNvSpPr>
            <p:nvPr/>
          </p:nvSpPr>
          <p:spPr bwMode="auto">
            <a:xfrm>
              <a:off x="1504" y="2833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6" name="Line 11"/>
            <p:cNvSpPr>
              <a:spLocks noChangeShapeType="1"/>
            </p:cNvSpPr>
            <p:nvPr/>
          </p:nvSpPr>
          <p:spPr bwMode="auto">
            <a:xfrm>
              <a:off x="2075" y="4033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27" name="Line 12"/>
            <p:cNvSpPr>
              <a:spLocks noChangeShapeType="1"/>
            </p:cNvSpPr>
            <p:nvPr/>
          </p:nvSpPr>
          <p:spPr bwMode="auto">
            <a:xfrm flipV="1">
              <a:off x="2459" y="369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919" y="3903"/>
              <a:ext cx="680" cy="328"/>
              <a:chOff x="3268" y="2788"/>
              <a:chExt cx="616" cy="328"/>
            </a:xfrm>
          </p:grpSpPr>
          <p:sp>
            <p:nvSpPr>
              <p:cNvPr id="34863" name="Rectangle 14"/>
              <p:cNvSpPr>
                <a:spLocks noChangeArrowheads="1"/>
              </p:cNvSpPr>
              <p:nvPr/>
            </p:nvSpPr>
            <p:spPr bwMode="auto">
              <a:xfrm>
                <a:off x="3268" y="2788"/>
                <a:ext cx="616" cy="32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4" name="Rectangle 15"/>
              <p:cNvSpPr>
                <a:spLocks noChangeArrowheads="1"/>
              </p:cNvSpPr>
              <p:nvPr/>
            </p:nvSpPr>
            <p:spPr bwMode="auto">
              <a:xfrm>
                <a:off x="3345" y="2831"/>
                <a:ext cx="502" cy="23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chemeClr val="bg1"/>
                    </a:solidFill>
                  </a:rPr>
                  <a:t>Apply</a:t>
                </a:r>
              </a:p>
            </p:txBody>
          </p:sp>
        </p:grpSp>
        <p:sp>
          <p:nvSpPr>
            <p:cNvPr id="34829" name="Line 16"/>
            <p:cNvSpPr>
              <a:spLocks noChangeShapeType="1"/>
            </p:cNvSpPr>
            <p:nvPr/>
          </p:nvSpPr>
          <p:spPr bwMode="auto">
            <a:xfrm flipH="1" flipV="1">
              <a:off x="3979" y="3599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0" name="Arc 17"/>
            <p:cNvSpPr>
              <a:spLocks/>
            </p:cNvSpPr>
            <p:nvPr/>
          </p:nvSpPr>
          <p:spPr bwMode="auto">
            <a:xfrm>
              <a:off x="4363" y="3361"/>
              <a:ext cx="285" cy="554"/>
            </a:xfrm>
            <a:custGeom>
              <a:avLst/>
              <a:gdLst>
                <a:gd name="T0" fmla="*/ 0 w 21405"/>
                <a:gd name="T1" fmla="*/ 0 h 17821"/>
                <a:gd name="T2" fmla="*/ 0 w 21405"/>
                <a:gd name="T3" fmla="*/ 0 h 17821"/>
                <a:gd name="T4" fmla="*/ 0 w 21405"/>
                <a:gd name="T5" fmla="*/ 0 h 17821"/>
                <a:gd name="T6" fmla="*/ 0 60000 65536"/>
                <a:gd name="T7" fmla="*/ 0 60000 65536"/>
                <a:gd name="T8" fmla="*/ 0 60000 65536"/>
                <a:gd name="T9" fmla="*/ 0 w 21405"/>
                <a:gd name="T10" fmla="*/ 0 h 17821"/>
                <a:gd name="T11" fmla="*/ 21405 w 21405"/>
                <a:gd name="T12" fmla="*/ 17821 h 178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5" h="17821" fill="none" extrusionOk="0">
                  <a:moveTo>
                    <a:pt x="21404" y="2896"/>
                  </a:moveTo>
                  <a:cubicBezTo>
                    <a:pt x="20585" y="8948"/>
                    <a:pt x="17243" y="14370"/>
                    <a:pt x="12205" y="17821"/>
                  </a:cubicBezTo>
                </a:path>
                <a:path w="21405" h="17821" stroke="0" extrusionOk="0">
                  <a:moveTo>
                    <a:pt x="21404" y="2896"/>
                  </a:moveTo>
                  <a:cubicBezTo>
                    <a:pt x="20585" y="8948"/>
                    <a:pt x="17243" y="14370"/>
                    <a:pt x="12205" y="1782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Rectangle 18"/>
            <p:cNvSpPr>
              <a:spLocks noChangeArrowheads="1"/>
            </p:cNvSpPr>
            <p:nvPr/>
          </p:nvSpPr>
          <p:spPr bwMode="auto">
            <a:xfrm>
              <a:off x="2319" y="3887"/>
              <a:ext cx="624" cy="336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Capture</a:t>
              </a:r>
            </a:p>
          </p:txBody>
        </p:sp>
        <p:pic>
          <p:nvPicPr>
            <p:cNvPr id="34832" name="Picture 19" descr="queue_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463" y="2975"/>
              <a:ext cx="305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3" name="Picture 20" descr="queue_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51" y="2975"/>
              <a:ext cx="305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4" name="Line 21"/>
            <p:cNvSpPr>
              <a:spLocks noChangeShapeType="1"/>
            </p:cNvSpPr>
            <p:nvPr/>
          </p:nvSpPr>
          <p:spPr bwMode="auto">
            <a:xfrm>
              <a:off x="1643" y="3503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5" name="Rectangle 22"/>
            <p:cNvSpPr>
              <a:spLocks noChangeArrowheads="1"/>
            </p:cNvSpPr>
            <p:nvPr/>
          </p:nvSpPr>
          <p:spPr bwMode="auto">
            <a:xfrm>
              <a:off x="3854" y="3317"/>
              <a:ext cx="9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6" name="Rectangle 23"/>
            <p:cNvSpPr>
              <a:spLocks noChangeArrowheads="1"/>
            </p:cNvSpPr>
            <p:nvPr/>
          </p:nvSpPr>
          <p:spPr bwMode="auto">
            <a:xfrm>
              <a:off x="1662" y="3317"/>
              <a:ext cx="9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7" name="Rectangle 24"/>
            <p:cNvSpPr>
              <a:spLocks noChangeArrowheads="1"/>
            </p:cNvSpPr>
            <p:nvPr/>
          </p:nvSpPr>
          <p:spPr bwMode="auto">
            <a:xfrm>
              <a:off x="1295" y="3971"/>
              <a:ext cx="4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solidFill>
                    <a:srgbClr val="993300"/>
                  </a:solidFill>
                </a:rPr>
                <a:t>Redo Logs</a:t>
              </a: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691" y="3791"/>
              <a:ext cx="396" cy="580"/>
              <a:chOff x="987" y="3020"/>
              <a:chExt cx="396" cy="580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987" y="3101"/>
                <a:ext cx="396" cy="499"/>
                <a:chOff x="987" y="3101"/>
                <a:chExt cx="396" cy="499"/>
              </a:xfrm>
            </p:grpSpPr>
            <p:sp>
              <p:nvSpPr>
                <p:cNvPr id="34857" name="Rectangle 27"/>
                <p:cNvSpPr>
                  <a:spLocks noChangeArrowheads="1"/>
                </p:cNvSpPr>
                <p:nvPr/>
              </p:nvSpPr>
              <p:spPr bwMode="gray">
                <a:xfrm>
                  <a:off x="987" y="3101"/>
                  <a:ext cx="252" cy="236"/>
                </a:xfrm>
                <a:prstGeom prst="rect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58" name="Oval 28"/>
                <p:cNvSpPr>
                  <a:spLocks noChangeArrowheads="1"/>
                </p:cNvSpPr>
                <p:nvPr/>
              </p:nvSpPr>
              <p:spPr bwMode="gray">
                <a:xfrm>
                  <a:off x="987" y="3264"/>
                  <a:ext cx="252" cy="15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59" name="Rectangle 29"/>
                <p:cNvSpPr>
                  <a:spLocks noChangeArrowheads="1"/>
                </p:cNvSpPr>
                <p:nvPr/>
              </p:nvSpPr>
              <p:spPr bwMode="gray">
                <a:xfrm>
                  <a:off x="1059" y="3193"/>
                  <a:ext cx="252" cy="236"/>
                </a:xfrm>
                <a:prstGeom prst="rect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60" name="Oval 30"/>
                <p:cNvSpPr>
                  <a:spLocks noChangeArrowheads="1"/>
                </p:cNvSpPr>
                <p:nvPr/>
              </p:nvSpPr>
              <p:spPr bwMode="gray">
                <a:xfrm>
                  <a:off x="1059" y="3356"/>
                  <a:ext cx="252" cy="15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61" name="Rectangle 31"/>
                <p:cNvSpPr>
                  <a:spLocks noChangeArrowheads="1"/>
                </p:cNvSpPr>
                <p:nvPr/>
              </p:nvSpPr>
              <p:spPr bwMode="gray">
                <a:xfrm>
                  <a:off x="1131" y="3285"/>
                  <a:ext cx="252" cy="236"/>
                </a:xfrm>
                <a:prstGeom prst="rect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62" name="Oval 32"/>
                <p:cNvSpPr>
                  <a:spLocks noChangeArrowheads="1"/>
                </p:cNvSpPr>
                <p:nvPr/>
              </p:nvSpPr>
              <p:spPr bwMode="gray">
                <a:xfrm>
                  <a:off x="1131" y="3448"/>
                  <a:ext cx="252" cy="15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4854" name="Oval 33"/>
              <p:cNvSpPr>
                <a:spLocks noChangeArrowheads="1"/>
              </p:cNvSpPr>
              <p:nvPr/>
            </p:nvSpPr>
            <p:spPr bwMode="gray">
              <a:xfrm>
                <a:off x="987" y="3020"/>
                <a:ext cx="252" cy="1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55" name="Oval 34"/>
              <p:cNvSpPr>
                <a:spLocks noChangeArrowheads="1"/>
              </p:cNvSpPr>
              <p:nvPr/>
            </p:nvSpPr>
            <p:spPr bwMode="gray">
              <a:xfrm>
                <a:off x="1059" y="3112"/>
                <a:ext cx="252" cy="1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56" name="Oval 35"/>
              <p:cNvSpPr>
                <a:spLocks noChangeArrowheads="1"/>
              </p:cNvSpPr>
              <p:nvPr/>
            </p:nvSpPr>
            <p:spPr bwMode="gray">
              <a:xfrm>
                <a:off x="1131" y="3204"/>
                <a:ext cx="252" cy="1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34839" name="Picture 36" descr="tabl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267" y="3215"/>
              <a:ext cx="35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0" name="Picture 37" descr="tabl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787" y="3167"/>
              <a:ext cx="35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1" name="Rectangle 38"/>
            <p:cNvSpPr>
              <a:spLocks noChangeArrowheads="1"/>
            </p:cNvSpPr>
            <p:nvPr/>
          </p:nvSpPr>
          <p:spPr bwMode="auto">
            <a:xfrm>
              <a:off x="2799" y="3015"/>
              <a:ext cx="800" cy="33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Propagate</a:t>
              </a:r>
            </a:p>
          </p:txBody>
        </p:sp>
        <p:pic>
          <p:nvPicPr>
            <p:cNvPr id="3484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1" y="2453"/>
              <a:ext cx="35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3" y="2453"/>
              <a:ext cx="35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4" name="AutoShape 41"/>
            <p:cNvSpPr>
              <a:spLocks noChangeArrowheads="1"/>
            </p:cNvSpPr>
            <p:nvPr/>
          </p:nvSpPr>
          <p:spPr bwMode="auto">
            <a:xfrm>
              <a:off x="1891" y="2767"/>
              <a:ext cx="176" cy="198"/>
            </a:xfrm>
            <a:prstGeom prst="upDownArrow">
              <a:avLst>
                <a:gd name="adj1" fmla="val 50000"/>
                <a:gd name="adj2" fmla="val 22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5" name="AutoShape 42"/>
            <p:cNvSpPr>
              <a:spLocks noChangeArrowheads="1"/>
            </p:cNvSpPr>
            <p:nvPr/>
          </p:nvSpPr>
          <p:spPr bwMode="auto">
            <a:xfrm>
              <a:off x="2227" y="2759"/>
              <a:ext cx="176" cy="206"/>
            </a:xfrm>
            <a:prstGeom prst="upDownArrow">
              <a:avLst>
                <a:gd name="adj1" fmla="val 50000"/>
                <a:gd name="adj2" fmla="val 2340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6" name="Text Box 43"/>
            <p:cNvSpPr txBox="1">
              <a:spLocks noChangeArrowheads="1"/>
            </p:cNvSpPr>
            <p:nvPr/>
          </p:nvSpPr>
          <p:spPr bwMode="auto">
            <a:xfrm>
              <a:off x="4888" y="2651"/>
              <a:ext cx="6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>
                  <a:solidFill>
                    <a:srgbClr val="993300"/>
                  </a:solidFill>
                </a:rPr>
                <a:t>Target </a:t>
              </a:r>
              <a:br>
                <a:rPr lang="en-US" sz="1600" i="1">
                  <a:solidFill>
                    <a:srgbClr val="993300"/>
                  </a:solidFill>
                </a:rPr>
              </a:br>
              <a:r>
                <a:rPr lang="en-US" sz="1600" i="1">
                  <a:solidFill>
                    <a:srgbClr val="993300"/>
                  </a:solidFill>
                </a:rPr>
                <a:t>Database</a:t>
              </a:r>
            </a:p>
          </p:txBody>
        </p:sp>
        <p:sp>
          <p:nvSpPr>
            <p:cNvPr id="34847" name="Text Box 44"/>
            <p:cNvSpPr txBox="1">
              <a:spLocks noChangeArrowheads="1"/>
            </p:cNvSpPr>
            <p:nvPr/>
          </p:nvSpPr>
          <p:spPr bwMode="auto">
            <a:xfrm>
              <a:off x="911" y="2627"/>
              <a:ext cx="6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>
                  <a:solidFill>
                    <a:srgbClr val="993300"/>
                  </a:solidFill>
                </a:rPr>
                <a:t>Source</a:t>
              </a:r>
              <a:br>
                <a:rPr lang="en-US" sz="1600" i="1">
                  <a:solidFill>
                    <a:srgbClr val="993300"/>
                  </a:solidFill>
                </a:rPr>
              </a:br>
              <a:r>
                <a:rPr lang="en-US" sz="1600" i="1">
                  <a:solidFill>
                    <a:srgbClr val="993300"/>
                  </a:solidFill>
                </a:rPr>
                <a:t>Database</a:t>
              </a:r>
            </a:p>
          </p:txBody>
        </p:sp>
        <p:pic>
          <p:nvPicPr>
            <p:cNvPr id="34848" name="Picture 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7" y="2453"/>
              <a:ext cx="35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9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9" y="2453"/>
              <a:ext cx="35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50" name="AutoShape 47"/>
            <p:cNvSpPr>
              <a:spLocks noChangeArrowheads="1"/>
            </p:cNvSpPr>
            <p:nvPr/>
          </p:nvSpPr>
          <p:spPr bwMode="auto">
            <a:xfrm>
              <a:off x="4027" y="2767"/>
              <a:ext cx="176" cy="198"/>
            </a:xfrm>
            <a:prstGeom prst="upDownArrow">
              <a:avLst>
                <a:gd name="adj1" fmla="val 50000"/>
                <a:gd name="adj2" fmla="val 22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1" name="AutoShape 48"/>
            <p:cNvSpPr>
              <a:spLocks noChangeArrowheads="1"/>
            </p:cNvSpPr>
            <p:nvPr/>
          </p:nvSpPr>
          <p:spPr bwMode="auto">
            <a:xfrm>
              <a:off x="4363" y="2759"/>
              <a:ext cx="176" cy="206"/>
            </a:xfrm>
            <a:prstGeom prst="upDownArrow">
              <a:avLst>
                <a:gd name="adj1" fmla="val 50000"/>
                <a:gd name="adj2" fmla="val 2340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2" name="AutoShape 49"/>
            <p:cNvSpPr>
              <a:spLocks noChangeArrowheads="1"/>
            </p:cNvSpPr>
            <p:nvPr/>
          </p:nvSpPr>
          <p:spPr bwMode="auto">
            <a:xfrm>
              <a:off x="2791" y="3441"/>
              <a:ext cx="832" cy="136"/>
            </a:xfrm>
            <a:prstGeom prst="leftRightArrow">
              <a:avLst>
                <a:gd name="adj1" fmla="val 50000"/>
                <a:gd name="adj2" fmla="val 122353"/>
              </a:avLst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879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</a:rPr>
              <a:t>Streams Setups @CERN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14575"/>
            <a:ext cx="106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310493"/>
            <a:ext cx="120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05818"/>
            <a:ext cx="120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14575"/>
            <a:ext cx="106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14575"/>
            <a:ext cx="106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72415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348615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92" y="121920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5255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785">
            <a:off x="5949921" y="1525803"/>
            <a:ext cx="120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022">
            <a:off x="6056322" y="2083415"/>
            <a:ext cx="120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07">
            <a:off x="6065082" y="2747871"/>
            <a:ext cx="120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958">
            <a:off x="6035522" y="3376612"/>
            <a:ext cx="120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900949" y="2571750"/>
            <a:ext cx="1052051" cy="914400"/>
          </a:xfrm>
          <a:prstGeom prst="rightArrow">
            <a:avLst>
              <a:gd name="adj1" fmla="val 64286"/>
              <a:gd name="adj2" fmla="val 23809"/>
            </a:avLst>
          </a:prstGeom>
          <a:gradFill flip="none" rotWithShape="1">
            <a:gsLst>
              <a:gs pos="0">
                <a:schemeClr val="bg1"/>
              </a:gs>
              <a:gs pos="46000">
                <a:srgbClr val="FFC000"/>
              </a:gs>
              <a:gs pos="95000">
                <a:srgbClr val="FFC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accent3">
                    <a:lumMod val="75000"/>
                  </a:schemeClr>
                </a:solidFill>
              </a:rPr>
              <a:t>REDO</a:t>
            </a:r>
            <a:endParaRPr lang="en-GB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87680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87680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437">
            <a:off x="2584139" y="4076161"/>
            <a:ext cx="991081" cy="5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8852">
            <a:off x="3276176" y="4069433"/>
            <a:ext cx="988313" cy="5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9375">
            <a:off x="3979570" y="4011968"/>
            <a:ext cx="953549" cy="5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673">
            <a:off x="4709676" y="3989221"/>
            <a:ext cx="1004401" cy="5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5486400"/>
            <a:ext cx="75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UMICH</a:t>
            </a:r>
          </a:p>
          <a:p>
            <a:r>
              <a:rPr lang="en-GB" sz="1200" b="1" dirty="0" smtClean="0">
                <a:solidFill>
                  <a:srgbClr val="00B050"/>
                </a:solidFill>
              </a:rPr>
              <a:t>(USA)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8075" y="5486400"/>
            <a:ext cx="80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ROME</a:t>
            </a:r>
          </a:p>
          <a:p>
            <a:r>
              <a:rPr lang="en-GB" sz="1200" b="1" dirty="0" smtClean="0">
                <a:solidFill>
                  <a:srgbClr val="00B050"/>
                </a:solidFill>
              </a:rPr>
              <a:t>(ITALY)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1173" y="5486400"/>
            <a:ext cx="11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MUNICH</a:t>
            </a:r>
          </a:p>
          <a:p>
            <a:r>
              <a:rPr lang="en-GB" sz="1200" b="1" dirty="0" smtClean="0">
                <a:solidFill>
                  <a:srgbClr val="00B050"/>
                </a:solidFill>
              </a:rPr>
              <a:t>(GERMANY)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9275" y="5486400"/>
            <a:ext cx="1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IN2P3</a:t>
            </a:r>
          </a:p>
          <a:p>
            <a:r>
              <a:rPr lang="en-GB" sz="1200" b="1" dirty="0" smtClean="0">
                <a:solidFill>
                  <a:srgbClr val="00B050"/>
                </a:solidFill>
              </a:rPr>
              <a:t>(FRANCE)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457200" y="1777425"/>
            <a:ext cx="10615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Online</a:t>
            </a:r>
          </a:p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Database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2971800" y="1752600"/>
            <a:ext cx="10615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Offline</a:t>
            </a:r>
          </a:p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Database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4648200" y="1524000"/>
            <a:ext cx="1393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Downstream </a:t>
            </a:r>
          </a:p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Capture</a:t>
            </a:r>
          </a:p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Database</a:t>
            </a:r>
            <a:endParaRPr lang="en-US" sz="1600" i="1" dirty="0">
              <a:solidFill>
                <a:srgbClr val="993300"/>
              </a:solidFill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58" y="39624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41"/>
          <p:cNvSpPr>
            <a:spLocks noChangeArrowheads="1"/>
          </p:cNvSpPr>
          <p:nvPr/>
        </p:nvSpPr>
        <p:spPr bwMode="auto">
          <a:xfrm>
            <a:off x="533400" y="3451157"/>
            <a:ext cx="985309" cy="739843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76400" y="2283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Conditions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905000" y="2968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PVSS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 rot="367387">
            <a:off x="6006645" y="333668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Conditions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 rot="151934">
            <a:off x="5949841" y="27151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Conditions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 rot="20878674">
            <a:off x="5963119" y="209116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Conditions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 rot="20203524">
            <a:off x="5805500" y="153632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Conditions</a:t>
            </a:r>
            <a:endParaRPr lang="en-US" sz="14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4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Streams Setups @CERN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UKOUG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8" y="3676279"/>
            <a:ext cx="7924800" cy="249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7" y="1171761"/>
            <a:ext cx="7924800" cy="24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3704831" y="1444651"/>
            <a:ext cx="1676400" cy="838200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LHC technical stop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7391400" y="1371600"/>
            <a:ext cx="1676400" cy="838200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LHC long shutdown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3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Streams Monitoring</a:t>
            </a: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a typeface="ＭＳ Ｐゴシック" charset="-128"/>
              </a:rPr>
              <a:t>In-house tool for Streams monitoring: </a:t>
            </a:r>
            <a:r>
              <a:rPr lang="en-GB" sz="2400" dirty="0" smtClean="0">
                <a:solidFill>
                  <a:srgbClr val="C00000"/>
                </a:solidFill>
                <a:ea typeface="ＭＳ Ｐゴシック" charset="-128"/>
              </a:rPr>
              <a:t>STRMMON</a:t>
            </a:r>
            <a:r>
              <a:rPr lang="en-GB" sz="2400" dirty="0" smtClean="0">
                <a:ea typeface="ＭＳ Ｐゴシック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Process state (Mail &amp; SMS notifications)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LCR’s throughput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Replication latency (Mail &amp; SMS notifications)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Long running transactions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Streams pool utilization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Cluster load</a:t>
            </a:r>
          </a:p>
          <a:p>
            <a:r>
              <a:rPr lang="en-GB" sz="2400" dirty="0">
                <a:ea typeface="ＭＳ Ｐゴシック" charset="-128"/>
              </a:rPr>
              <a:t>Oracle </a:t>
            </a:r>
            <a:r>
              <a:rPr lang="en-GB" sz="2400" dirty="0">
                <a:solidFill>
                  <a:srgbClr val="C00000"/>
                </a:solidFill>
                <a:ea typeface="ＭＳ Ｐゴシック" charset="-128"/>
              </a:rPr>
              <a:t>Enterprise Manager</a:t>
            </a:r>
          </a:p>
          <a:p>
            <a:pPr lvl="1"/>
            <a:r>
              <a:rPr lang="en-GB" sz="2000" dirty="0">
                <a:ea typeface="ＭＳ Ｐゴシック" charset="-128"/>
              </a:rPr>
              <a:t>Streams monitoring enhancements since  10.2.0.5</a:t>
            </a:r>
          </a:p>
          <a:p>
            <a:r>
              <a:rPr lang="en-GB" sz="2400" dirty="0">
                <a:ea typeface="ＭＳ Ｐゴシック" charset="-128"/>
              </a:rPr>
              <a:t>Streams </a:t>
            </a:r>
            <a:r>
              <a:rPr lang="en-GB" sz="2400" dirty="0">
                <a:solidFill>
                  <a:srgbClr val="C00000"/>
                </a:solidFill>
                <a:ea typeface="ＭＳ Ｐゴシック" charset="-128"/>
              </a:rPr>
              <a:t>performance advisor </a:t>
            </a:r>
            <a:r>
              <a:rPr lang="en-GB" sz="2400" dirty="0">
                <a:ea typeface="ＭＳ Ｐゴシック" charset="-128"/>
              </a:rPr>
              <a:t>(SPADV) and </a:t>
            </a:r>
            <a:r>
              <a:rPr lang="en-GB" sz="2400" dirty="0">
                <a:solidFill>
                  <a:srgbClr val="C00000"/>
                </a:solidFill>
                <a:ea typeface="ＭＳ Ｐゴシック" charset="-128"/>
              </a:rPr>
              <a:t>health check </a:t>
            </a:r>
            <a:r>
              <a:rPr lang="en-GB" sz="2400" dirty="0">
                <a:ea typeface="ＭＳ Ｐゴシック" charset="-128"/>
              </a:rPr>
              <a:t>script</a:t>
            </a:r>
          </a:p>
          <a:p>
            <a:endParaRPr lang="en-GB" dirty="0" smtClean="0">
              <a:ea typeface="ＭＳ Ｐゴシック" charset="-128"/>
            </a:endParaRPr>
          </a:p>
          <a:p>
            <a:pPr lvl="1"/>
            <a:endParaRPr lang="en-GB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324" name="Espace réservé du pied de page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/>
          </a:p>
        </p:txBody>
      </p:sp>
      <p:pic>
        <p:nvPicPr>
          <p:cNvPr id="5" name="Picture 2" descr="http://extract-web-data.com/res/wpm/monitoring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7813"/>
            <a:ext cx="1628775" cy="13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9881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CERN’s Streams Monitor</a:t>
            </a:r>
          </a:p>
        </p:txBody>
      </p:sp>
      <p:pic>
        <p:nvPicPr>
          <p:cNvPr id="12" name="Content Placeholder 11" descr="monitor_streams_atlas.tif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8992" r="28992"/>
          <a:stretch>
            <a:fillRect/>
          </a:stretch>
        </p:blipFill>
        <p:spPr>
          <a:ln>
            <a:solidFill>
              <a:schemeClr val="bg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9396" name="Espace réservé du pied de page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 dirty="0"/>
          </a:p>
        </p:txBody>
      </p:sp>
      <p:pic>
        <p:nvPicPr>
          <p:cNvPr id="15" name="Picture 14" descr="monitor_streams_atlas_details_source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905000"/>
            <a:ext cx="3167188" cy="33554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 descr="monitor_streams_atlas_details_destination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2819400"/>
            <a:ext cx="3251200" cy="314372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 descr="monitor_streams_atlas_details_schemas.tif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4724400"/>
            <a:ext cx="5585420" cy="1524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7422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CERN’s Streams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0419" name="Espace réservé du pied de page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 dirty="0"/>
          </a:p>
        </p:txBody>
      </p:sp>
      <p:pic>
        <p:nvPicPr>
          <p:cNvPr id="5" name="Picture 4" descr="plotsDispat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396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3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Replica Resynchronization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4288231">
            <a:off x="1689743" y="4416366"/>
            <a:ext cx="2871787" cy="1766888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609600" y="1954213"/>
            <a:ext cx="384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400" i="1">
                <a:solidFill>
                  <a:srgbClr val="993300"/>
                </a:solidFill>
              </a:rPr>
              <a:t>Target Databases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296863" y="1954213"/>
            <a:ext cx="341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i="1">
                <a:solidFill>
                  <a:srgbClr val="993300"/>
                </a:solidFill>
              </a:rPr>
              <a:t>Source Database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3388" y="2533500"/>
            <a:ext cx="672715" cy="1000312"/>
            <a:chOff x="912" y="960"/>
            <a:chExt cx="593" cy="970"/>
          </a:xfrm>
        </p:grpSpPr>
        <p:sp>
          <p:nvSpPr>
            <p:cNvPr id="47286" name="Freeform 10"/>
            <p:cNvSpPr>
              <a:spLocks/>
            </p:cNvSpPr>
            <p:nvPr/>
          </p:nvSpPr>
          <p:spPr bwMode="auto">
            <a:xfrm>
              <a:off x="912" y="1278"/>
              <a:ext cx="593" cy="450"/>
            </a:xfrm>
            <a:custGeom>
              <a:avLst/>
              <a:gdLst>
                <a:gd name="T0" fmla="*/ 2 w 1201"/>
                <a:gd name="T1" fmla="*/ 0 h 929"/>
                <a:gd name="T2" fmla="*/ 2 w 1201"/>
                <a:gd name="T3" fmla="*/ 1 h 929"/>
                <a:gd name="T4" fmla="*/ 2 w 1201"/>
                <a:gd name="T5" fmla="*/ 1 h 929"/>
                <a:gd name="T6" fmla="*/ 2 w 1201"/>
                <a:gd name="T7" fmla="*/ 1 h 929"/>
                <a:gd name="T8" fmla="*/ 2 w 1201"/>
                <a:gd name="T9" fmla="*/ 1 h 929"/>
                <a:gd name="T10" fmla="*/ 2 w 1201"/>
                <a:gd name="T11" fmla="*/ 1 h 929"/>
                <a:gd name="T12" fmla="*/ 2 w 1201"/>
                <a:gd name="T13" fmla="*/ 1 h 929"/>
                <a:gd name="T14" fmla="*/ 1 w 1201"/>
                <a:gd name="T15" fmla="*/ 1 h 929"/>
                <a:gd name="T16" fmla="*/ 1 w 1201"/>
                <a:gd name="T17" fmla="*/ 1 h 929"/>
                <a:gd name="T18" fmla="*/ 1 w 1201"/>
                <a:gd name="T19" fmla="*/ 1 h 929"/>
                <a:gd name="T20" fmla="*/ 1 w 1201"/>
                <a:gd name="T21" fmla="*/ 1 h 929"/>
                <a:gd name="T22" fmla="*/ 1 w 1201"/>
                <a:gd name="T23" fmla="*/ 1 h 929"/>
                <a:gd name="T24" fmla="*/ 1 w 1201"/>
                <a:gd name="T25" fmla="*/ 1 h 929"/>
                <a:gd name="T26" fmla="*/ 1 w 1201"/>
                <a:gd name="T27" fmla="*/ 1 h 929"/>
                <a:gd name="T28" fmla="*/ 1 w 1201"/>
                <a:gd name="T29" fmla="*/ 1 h 929"/>
                <a:gd name="T30" fmla="*/ 0 w 1201"/>
                <a:gd name="T31" fmla="*/ 1 h 929"/>
                <a:gd name="T32" fmla="*/ 0 w 1201"/>
                <a:gd name="T33" fmla="*/ 1 h 929"/>
                <a:gd name="T34" fmla="*/ 0 w 1201"/>
                <a:gd name="T35" fmla="*/ 1 h 929"/>
                <a:gd name="T36" fmla="*/ 0 w 1201"/>
                <a:gd name="T37" fmla="*/ 1 h 929"/>
                <a:gd name="T38" fmla="*/ 0 w 1201"/>
                <a:gd name="T39" fmla="*/ 1 h 929"/>
                <a:gd name="T40" fmla="*/ 0 w 1201"/>
                <a:gd name="T41" fmla="*/ 1 h 929"/>
                <a:gd name="T42" fmla="*/ 0 w 1201"/>
                <a:gd name="T43" fmla="*/ 1 h 929"/>
                <a:gd name="T44" fmla="*/ 0 w 1201"/>
                <a:gd name="T45" fmla="*/ 1 h 929"/>
                <a:gd name="T46" fmla="*/ 0 w 1201"/>
                <a:gd name="T47" fmla="*/ 1 h 929"/>
                <a:gd name="T48" fmla="*/ 0 w 1201"/>
                <a:gd name="T49" fmla="*/ 1 h 929"/>
                <a:gd name="T50" fmla="*/ 0 w 1201"/>
                <a:gd name="T51" fmla="*/ 1 h 929"/>
                <a:gd name="T52" fmla="*/ 0 w 1201"/>
                <a:gd name="T53" fmla="*/ 1 h 929"/>
                <a:gd name="T54" fmla="*/ 0 w 1201"/>
                <a:gd name="T55" fmla="*/ 0 h 929"/>
                <a:gd name="T56" fmla="*/ 2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287" name="Oval 11"/>
            <p:cNvSpPr>
              <a:spLocks noChangeArrowheads="1"/>
            </p:cNvSpPr>
            <p:nvPr/>
          </p:nvSpPr>
          <p:spPr bwMode="auto">
            <a:xfrm>
              <a:off x="912" y="1197"/>
              <a:ext cx="590" cy="158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88" name="Line 12"/>
            <p:cNvSpPr>
              <a:spLocks noChangeShapeType="1"/>
            </p:cNvSpPr>
            <p:nvPr/>
          </p:nvSpPr>
          <p:spPr bwMode="auto">
            <a:xfrm>
              <a:off x="1248" y="1729"/>
              <a:ext cx="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289" name="Line 13"/>
            <p:cNvSpPr>
              <a:spLocks noChangeShapeType="1"/>
            </p:cNvSpPr>
            <p:nvPr/>
          </p:nvSpPr>
          <p:spPr bwMode="auto">
            <a:xfrm flipV="1">
              <a:off x="1440" y="1537"/>
              <a:ext cx="0" cy="1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290" name="Rectangle 14"/>
            <p:cNvSpPr>
              <a:spLocks noChangeArrowheads="1"/>
            </p:cNvSpPr>
            <p:nvPr/>
          </p:nvSpPr>
          <p:spPr bwMode="auto">
            <a:xfrm>
              <a:off x="1392" y="1680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/>
                <a:t>C</a:t>
              </a:r>
              <a:endParaRPr lang="en-US" b="1" dirty="0"/>
            </a:p>
          </p:txBody>
        </p:sp>
        <p:pic>
          <p:nvPicPr>
            <p:cNvPr id="47291" name="Picture 15" descr="queue_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938" y="1286"/>
              <a:ext cx="15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2" name="Line 16"/>
            <p:cNvSpPr>
              <a:spLocks noChangeShapeType="1"/>
            </p:cNvSpPr>
            <p:nvPr/>
          </p:nvSpPr>
          <p:spPr bwMode="auto">
            <a:xfrm>
              <a:off x="1008" y="1585"/>
              <a:ext cx="48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293" name="Rectangle 17"/>
            <p:cNvSpPr>
              <a:spLocks noChangeArrowheads="1"/>
            </p:cNvSpPr>
            <p:nvPr/>
          </p:nvSpPr>
          <p:spPr bwMode="auto">
            <a:xfrm>
              <a:off x="992" y="1500"/>
              <a:ext cx="47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043" y="1570"/>
              <a:ext cx="195" cy="360"/>
              <a:chOff x="987" y="3020"/>
              <a:chExt cx="396" cy="580"/>
            </a:xfrm>
          </p:grpSpPr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987" y="3101"/>
                <a:ext cx="396" cy="499"/>
                <a:chOff x="987" y="3101"/>
                <a:chExt cx="396" cy="499"/>
              </a:xfrm>
            </p:grpSpPr>
            <p:sp>
              <p:nvSpPr>
                <p:cNvPr id="47304" name="Rectangle 20"/>
                <p:cNvSpPr>
                  <a:spLocks noChangeArrowheads="1"/>
                </p:cNvSpPr>
                <p:nvPr/>
              </p:nvSpPr>
              <p:spPr bwMode="gray">
                <a:xfrm>
                  <a:off x="987" y="3101"/>
                  <a:ext cx="252" cy="236"/>
                </a:xfrm>
                <a:prstGeom prst="rect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305" name="Oval 21"/>
                <p:cNvSpPr>
                  <a:spLocks noChangeArrowheads="1"/>
                </p:cNvSpPr>
                <p:nvPr/>
              </p:nvSpPr>
              <p:spPr bwMode="gray">
                <a:xfrm>
                  <a:off x="987" y="3264"/>
                  <a:ext cx="252" cy="15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306" name="Rectangle 22"/>
                <p:cNvSpPr>
                  <a:spLocks noChangeArrowheads="1"/>
                </p:cNvSpPr>
                <p:nvPr/>
              </p:nvSpPr>
              <p:spPr bwMode="gray">
                <a:xfrm>
                  <a:off x="1059" y="3193"/>
                  <a:ext cx="252" cy="236"/>
                </a:xfrm>
                <a:prstGeom prst="rect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307" name="Oval 23"/>
                <p:cNvSpPr>
                  <a:spLocks noChangeArrowheads="1"/>
                </p:cNvSpPr>
                <p:nvPr/>
              </p:nvSpPr>
              <p:spPr bwMode="gray">
                <a:xfrm>
                  <a:off x="1059" y="3356"/>
                  <a:ext cx="252" cy="15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308" name="Rectangle 24"/>
                <p:cNvSpPr>
                  <a:spLocks noChangeArrowheads="1"/>
                </p:cNvSpPr>
                <p:nvPr/>
              </p:nvSpPr>
              <p:spPr bwMode="gray">
                <a:xfrm>
                  <a:off x="1131" y="3285"/>
                  <a:ext cx="252" cy="236"/>
                </a:xfrm>
                <a:prstGeom prst="rect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309" name="Oval 25"/>
                <p:cNvSpPr>
                  <a:spLocks noChangeArrowheads="1"/>
                </p:cNvSpPr>
                <p:nvPr/>
              </p:nvSpPr>
              <p:spPr bwMode="gray">
                <a:xfrm>
                  <a:off x="1131" y="3448"/>
                  <a:ext cx="252" cy="15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7301" name="Oval 26"/>
              <p:cNvSpPr>
                <a:spLocks noChangeArrowheads="1"/>
              </p:cNvSpPr>
              <p:nvPr/>
            </p:nvSpPr>
            <p:spPr bwMode="gray">
              <a:xfrm>
                <a:off x="987" y="3020"/>
                <a:ext cx="252" cy="1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302" name="Oval 27"/>
              <p:cNvSpPr>
                <a:spLocks noChangeArrowheads="1"/>
              </p:cNvSpPr>
              <p:nvPr/>
            </p:nvSpPr>
            <p:spPr bwMode="gray">
              <a:xfrm>
                <a:off x="1059" y="3112"/>
                <a:ext cx="252" cy="1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303" name="Oval 28"/>
              <p:cNvSpPr>
                <a:spLocks noChangeArrowheads="1"/>
              </p:cNvSpPr>
              <p:nvPr/>
            </p:nvSpPr>
            <p:spPr bwMode="gray">
              <a:xfrm>
                <a:off x="1131" y="3204"/>
                <a:ext cx="252" cy="1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47295" name="Picture 29" descr="tabl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296" y="1297"/>
              <a:ext cx="17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96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0" y="960"/>
              <a:ext cx="17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97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4" y="960"/>
              <a:ext cx="17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8" name="AutoShape 32"/>
            <p:cNvSpPr>
              <a:spLocks noChangeArrowheads="1"/>
            </p:cNvSpPr>
            <p:nvPr/>
          </p:nvSpPr>
          <p:spPr bwMode="auto">
            <a:xfrm>
              <a:off x="1090" y="1156"/>
              <a:ext cx="86" cy="124"/>
            </a:xfrm>
            <a:prstGeom prst="upDownArrow">
              <a:avLst>
                <a:gd name="adj1" fmla="val 50000"/>
                <a:gd name="adj2" fmla="val 2883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99" name="AutoShape 33"/>
            <p:cNvSpPr>
              <a:spLocks noChangeArrowheads="1"/>
            </p:cNvSpPr>
            <p:nvPr/>
          </p:nvSpPr>
          <p:spPr bwMode="auto">
            <a:xfrm>
              <a:off x="1256" y="1152"/>
              <a:ext cx="86" cy="128"/>
            </a:xfrm>
            <a:prstGeom prst="upDownArrow">
              <a:avLst>
                <a:gd name="adj1" fmla="val 50000"/>
                <a:gd name="adj2" fmla="val 297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412963" y="2286000"/>
            <a:ext cx="653430" cy="742500"/>
            <a:chOff x="2832" y="720"/>
            <a:chExt cx="576" cy="720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832" y="908"/>
              <a:ext cx="576" cy="522"/>
              <a:chOff x="3216" y="1728"/>
              <a:chExt cx="1201" cy="1057"/>
            </a:xfrm>
          </p:grpSpPr>
          <p:sp>
            <p:nvSpPr>
              <p:cNvPr id="47284" name="Freeform 36"/>
              <p:cNvSpPr>
                <a:spLocks/>
              </p:cNvSpPr>
              <p:nvPr/>
            </p:nvSpPr>
            <p:spPr bwMode="auto">
              <a:xfrm>
                <a:off x="3216" y="1856"/>
                <a:ext cx="1201" cy="929"/>
              </a:xfrm>
              <a:custGeom>
                <a:avLst/>
                <a:gdLst>
                  <a:gd name="T0" fmla="*/ 1200 w 1201"/>
                  <a:gd name="T1" fmla="*/ 0 h 929"/>
                  <a:gd name="T2" fmla="*/ 1200 w 1201"/>
                  <a:gd name="T3" fmla="*/ 736 h 929"/>
                  <a:gd name="T4" fmla="*/ 1196 w 1201"/>
                  <a:gd name="T5" fmla="*/ 759 h 929"/>
                  <a:gd name="T6" fmla="*/ 1174 w 1201"/>
                  <a:gd name="T7" fmla="*/ 785 h 929"/>
                  <a:gd name="T8" fmla="*/ 1140 w 1201"/>
                  <a:gd name="T9" fmla="*/ 814 h 929"/>
                  <a:gd name="T10" fmla="*/ 1102 w 1201"/>
                  <a:gd name="T11" fmla="*/ 835 h 929"/>
                  <a:gd name="T12" fmla="*/ 1077 w 1201"/>
                  <a:gd name="T13" fmla="*/ 847 h 929"/>
                  <a:gd name="T14" fmla="*/ 1030 w 1201"/>
                  <a:gd name="T15" fmla="*/ 868 h 929"/>
                  <a:gd name="T16" fmla="*/ 980 w 1201"/>
                  <a:gd name="T17" fmla="*/ 882 h 929"/>
                  <a:gd name="T18" fmla="*/ 915 w 1201"/>
                  <a:gd name="T19" fmla="*/ 901 h 929"/>
                  <a:gd name="T20" fmla="*/ 846 w 1201"/>
                  <a:gd name="T21" fmla="*/ 911 h 929"/>
                  <a:gd name="T22" fmla="*/ 780 w 1201"/>
                  <a:gd name="T23" fmla="*/ 915 h 929"/>
                  <a:gd name="T24" fmla="*/ 724 w 1201"/>
                  <a:gd name="T25" fmla="*/ 923 h 929"/>
                  <a:gd name="T26" fmla="*/ 671 w 1201"/>
                  <a:gd name="T27" fmla="*/ 928 h 929"/>
                  <a:gd name="T28" fmla="*/ 530 w 1201"/>
                  <a:gd name="T29" fmla="*/ 928 h 929"/>
                  <a:gd name="T30" fmla="*/ 443 w 1201"/>
                  <a:gd name="T31" fmla="*/ 920 h 929"/>
                  <a:gd name="T32" fmla="*/ 365 w 1201"/>
                  <a:gd name="T33" fmla="*/ 911 h 929"/>
                  <a:gd name="T34" fmla="*/ 305 w 1201"/>
                  <a:gd name="T35" fmla="*/ 901 h 929"/>
                  <a:gd name="T36" fmla="*/ 249 w 1201"/>
                  <a:gd name="T37" fmla="*/ 890 h 929"/>
                  <a:gd name="T38" fmla="*/ 193 w 1201"/>
                  <a:gd name="T39" fmla="*/ 873 h 929"/>
                  <a:gd name="T40" fmla="*/ 130 w 1201"/>
                  <a:gd name="T41" fmla="*/ 849 h 929"/>
                  <a:gd name="T42" fmla="*/ 86 w 1201"/>
                  <a:gd name="T43" fmla="*/ 828 h 929"/>
                  <a:gd name="T44" fmla="*/ 49 w 1201"/>
                  <a:gd name="T45" fmla="*/ 812 h 929"/>
                  <a:gd name="T46" fmla="*/ 30 w 1201"/>
                  <a:gd name="T47" fmla="*/ 788 h 929"/>
                  <a:gd name="T48" fmla="*/ 11 w 1201"/>
                  <a:gd name="T49" fmla="*/ 767 h 929"/>
                  <a:gd name="T50" fmla="*/ 2 w 1201"/>
                  <a:gd name="T51" fmla="*/ 750 h 929"/>
                  <a:gd name="T52" fmla="*/ 0 w 1201"/>
                  <a:gd name="T53" fmla="*/ 740 h 929"/>
                  <a:gd name="T54" fmla="*/ 0 w 1201"/>
                  <a:gd name="T55" fmla="*/ 0 h 929"/>
                  <a:gd name="T56" fmla="*/ 1200 w 1201"/>
                  <a:gd name="T57" fmla="*/ 0 h 9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01"/>
                  <a:gd name="T88" fmla="*/ 0 h 929"/>
                  <a:gd name="T89" fmla="*/ 1201 w 1201"/>
                  <a:gd name="T90" fmla="*/ 929 h 9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01" h="929">
                    <a:moveTo>
                      <a:pt x="1200" y="0"/>
                    </a:moveTo>
                    <a:lnTo>
                      <a:pt x="1200" y="736"/>
                    </a:lnTo>
                    <a:lnTo>
                      <a:pt x="1196" y="759"/>
                    </a:lnTo>
                    <a:lnTo>
                      <a:pt x="1174" y="785"/>
                    </a:lnTo>
                    <a:lnTo>
                      <a:pt x="1140" y="814"/>
                    </a:lnTo>
                    <a:lnTo>
                      <a:pt x="1102" y="835"/>
                    </a:lnTo>
                    <a:lnTo>
                      <a:pt x="1077" y="847"/>
                    </a:lnTo>
                    <a:lnTo>
                      <a:pt x="1030" y="868"/>
                    </a:lnTo>
                    <a:lnTo>
                      <a:pt x="980" y="882"/>
                    </a:lnTo>
                    <a:lnTo>
                      <a:pt x="915" y="901"/>
                    </a:lnTo>
                    <a:lnTo>
                      <a:pt x="846" y="911"/>
                    </a:lnTo>
                    <a:lnTo>
                      <a:pt x="780" y="915"/>
                    </a:lnTo>
                    <a:lnTo>
                      <a:pt x="724" y="923"/>
                    </a:lnTo>
                    <a:lnTo>
                      <a:pt x="671" y="928"/>
                    </a:lnTo>
                    <a:lnTo>
                      <a:pt x="530" y="928"/>
                    </a:lnTo>
                    <a:lnTo>
                      <a:pt x="443" y="920"/>
                    </a:lnTo>
                    <a:lnTo>
                      <a:pt x="365" y="911"/>
                    </a:lnTo>
                    <a:lnTo>
                      <a:pt x="305" y="901"/>
                    </a:lnTo>
                    <a:lnTo>
                      <a:pt x="249" y="890"/>
                    </a:lnTo>
                    <a:lnTo>
                      <a:pt x="193" y="873"/>
                    </a:lnTo>
                    <a:lnTo>
                      <a:pt x="130" y="849"/>
                    </a:lnTo>
                    <a:lnTo>
                      <a:pt x="86" y="828"/>
                    </a:lnTo>
                    <a:lnTo>
                      <a:pt x="49" y="812"/>
                    </a:lnTo>
                    <a:lnTo>
                      <a:pt x="30" y="788"/>
                    </a:lnTo>
                    <a:lnTo>
                      <a:pt x="11" y="767"/>
                    </a:lnTo>
                    <a:lnTo>
                      <a:pt x="2" y="750"/>
                    </a:lnTo>
                    <a:lnTo>
                      <a:pt x="0" y="740"/>
                    </a:ln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gradFill rotWithShape="0">
                <a:gsLst>
                  <a:gs pos="0">
                    <a:srgbClr val="6B8EB2"/>
                  </a:gs>
                  <a:gs pos="50000">
                    <a:srgbClr val="99CCFF"/>
                  </a:gs>
                  <a:gs pos="100000">
                    <a:srgbClr val="6B8EB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85" name="Oval 37"/>
              <p:cNvSpPr>
                <a:spLocks noChangeArrowheads="1"/>
              </p:cNvSpPr>
              <p:nvPr/>
            </p:nvSpPr>
            <p:spPr bwMode="auto">
              <a:xfrm>
                <a:off x="3221" y="1728"/>
                <a:ext cx="1195" cy="252"/>
              </a:xfrm>
              <a:prstGeom prst="ellipse">
                <a:avLst/>
              </a:prstGeom>
              <a:gradFill rotWithShape="0">
                <a:gsLst>
                  <a:gs pos="0">
                    <a:srgbClr val="6B8EB2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274" name="Line 38"/>
            <p:cNvSpPr>
              <a:spLocks noChangeShapeType="1"/>
            </p:cNvSpPr>
            <p:nvPr/>
          </p:nvSpPr>
          <p:spPr bwMode="auto">
            <a:xfrm flipH="1" flipV="1">
              <a:off x="2970" y="1287"/>
              <a:ext cx="54" cy="1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275" name="Arc 39"/>
            <p:cNvSpPr>
              <a:spLocks/>
            </p:cNvSpPr>
            <p:nvPr/>
          </p:nvSpPr>
          <p:spPr bwMode="auto">
            <a:xfrm>
              <a:off x="3175" y="1169"/>
              <a:ext cx="137" cy="223"/>
            </a:xfrm>
            <a:custGeom>
              <a:avLst/>
              <a:gdLst>
                <a:gd name="T0" fmla="*/ 0 w 21404"/>
                <a:gd name="T1" fmla="*/ 0 h 21543"/>
                <a:gd name="T2" fmla="*/ 0 w 21404"/>
                <a:gd name="T3" fmla="*/ 0 h 21543"/>
                <a:gd name="T4" fmla="*/ 0 w 21404"/>
                <a:gd name="T5" fmla="*/ 0 h 21543"/>
                <a:gd name="T6" fmla="*/ 0 60000 65536"/>
                <a:gd name="T7" fmla="*/ 0 60000 65536"/>
                <a:gd name="T8" fmla="*/ 0 60000 65536"/>
                <a:gd name="T9" fmla="*/ 0 w 21404"/>
                <a:gd name="T10" fmla="*/ 0 h 21543"/>
                <a:gd name="T11" fmla="*/ 21404 w 21404"/>
                <a:gd name="T12" fmla="*/ 21543 h 215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4" h="21543" fill="none" extrusionOk="0">
                  <a:moveTo>
                    <a:pt x="21404" y="2896"/>
                  </a:moveTo>
                  <a:cubicBezTo>
                    <a:pt x="20034" y="13021"/>
                    <a:pt x="11757" y="20801"/>
                    <a:pt x="1567" y="21543"/>
                  </a:cubicBezTo>
                </a:path>
                <a:path w="21404" h="21543" stroke="0" extrusionOk="0">
                  <a:moveTo>
                    <a:pt x="21404" y="2896"/>
                  </a:moveTo>
                  <a:cubicBezTo>
                    <a:pt x="20034" y="13021"/>
                    <a:pt x="11757" y="20801"/>
                    <a:pt x="1567" y="215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7276" name="Picture 40" descr="queue_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202" y="978"/>
              <a:ext cx="14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77" name="Rectangle 41"/>
            <p:cNvSpPr>
              <a:spLocks noChangeArrowheads="1"/>
            </p:cNvSpPr>
            <p:nvPr/>
          </p:nvSpPr>
          <p:spPr bwMode="auto">
            <a:xfrm>
              <a:off x="2910" y="1147"/>
              <a:ext cx="46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7278" name="Picture 42" descr="tabl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878" y="1073"/>
              <a:ext cx="1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79" name="Picture 4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5" y="720"/>
              <a:ext cx="1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80" name="Picture 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3" y="720"/>
              <a:ext cx="16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81" name="AutoShape 45"/>
            <p:cNvSpPr>
              <a:spLocks noChangeArrowheads="1"/>
            </p:cNvSpPr>
            <p:nvPr/>
          </p:nvSpPr>
          <p:spPr bwMode="auto">
            <a:xfrm>
              <a:off x="2993" y="875"/>
              <a:ext cx="85" cy="98"/>
            </a:xfrm>
            <a:prstGeom prst="upDownArrow">
              <a:avLst>
                <a:gd name="adj1" fmla="val 50000"/>
                <a:gd name="adj2" fmla="val 2305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82" name="AutoShape 46"/>
            <p:cNvSpPr>
              <a:spLocks noChangeArrowheads="1"/>
            </p:cNvSpPr>
            <p:nvPr/>
          </p:nvSpPr>
          <p:spPr bwMode="auto">
            <a:xfrm>
              <a:off x="3154" y="871"/>
              <a:ext cx="85" cy="102"/>
            </a:xfrm>
            <a:prstGeom prst="upDownArrow">
              <a:avLst>
                <a:gd name="adj1" fmla="val 50000"/>
                <a:gd name="adj2" fmla="val 24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83" name="Rectangle 47"/>
            <p:cNvSpPr>
              <a:spLocks noChangeArrowheads="1"/>
            </p:cNvSpPr>
            <p:nvPr/>
          </p:nvSpPr>
          <p:spPr bwMode="auto">
            <a:xfrm>
              <a:off x="3072" y="1344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/>
                <a:t>A</a:t>
              </a:r>
              <a:endParaRPr lang="en-US" b="1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3393108" y="2286000"/>
            <a:ext cx="653430" cy="742500"/>
            <a:chOff x="2832" y="720"/>
            <a:chExt cx="576" cy="720"/>
          </a:xfrm>
        </p:grpSpPr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2832" y="908"/>
              <a:ext cx="576" cy="522"/>
              <a:chOff x="3216" y="1728"/>
              <a:chExt cx="1201" cy="1057"/>
            </a:xfrm>
          </p:grpSpPr>
          <p:sp>
            <p:nvSpPr>
              <p:cNvPr id="47271" name="Freeform 50"/>
              <p:cNvSpPr>
                <a:spLocks/>
              </p:cNvSpPr>
              <p:nvPr/>
            </p:nvSpPr>
            <p:spPr bwMode="auto">
              <a:xfrm>
                <a:off x="3216" y="1856"/>
                <a:ext cx="1201" cy="929"/>
              </a:xfrm>
              <a:custGeom>
                <a:avLst/>
                <a:gdLst>
                  <a:gd name="T0" fmla="*/ 1200 w 1201"/>
                  <a:gd name="T1" fmla="*/ 0 h 929"/>
                  <a:gd name="T2" fmla="*/ 1200 w 1201"/>
                  <a:gd name="T3" fmla="*/ 736 h 929"/>
                  <a:gd name="T4" fmla="*/ 1196 w 1201"/>
                  <a:gd name="T5" fmla="*/ 759 h 929"/>
                  <a:gd name="T6" fmla="*/ 1174 w 1201"/>
                  <a:gd name="T7" fmla="*/ 785 h 929"/>
                  <a:gd name="T8" fmla="*/ 1140 w 1201"/>
                  <a:gd name="T9" fmla="*/ 814 h 929"/>
                  <a:gd name="T10" fmla="*/ 1102 w 1201"/>
                  <a:gd name="T11" fmla="*/ 835 h 929"/>
                  <a:gd name="T12" fmla="*/ 1077 w 1201"/>
                  <a:gd name="T13" fmla="*/ 847 h 929"/>
                  <a:gd name="T14" fmla="*/ 1030 w 1201"/>
                  <a:gd name="T15" fmla="*/ 868 h 929"/>
                  <a:gd name="T16" fmla="*/ 980 w 1201"/>
                  <a:gd name="T17" fmla="*/ 882 h 929"/>
                  <a:gd name="T18" fmla="*/ 915 w 1201"/>
                  <a:gd name="T19" fmla="*/ 901 h 929"/>
                  <a:gd name="T20" fmla="*/ 846 w 1201"/>
                  <a:gd name="T21" fmla="*/ 911 h 929"/>
                  <a:gd name="T22" fmla="*/ 780 w 1201"/>
                  <a:gd name="T23" fmla="*/ 915 h 929"/>
                  <a:gd name="T24" fmla="*/ 724 w 1201"/>
                  <a:gd name="T25" fmla="*/ 923 h 929"/>
                  <a:gd name="T26" fmla="*/ 671 w 1201"/>
                  <a:gd name="T27" fmla="*/ 928 h 929"/>
                  <a:gd name="T28" fmla="*/ 530 w 1201"/>
                  <a:gd name="T29" fmla="*/ 928 h 929"/>
                  <a:gd name="T30" fmla="*/ 443 w 1201"/>
                  <a:gd name="T31" fmla="*/ 920 h 929"/>
                  <a:gd name="T32" fmla="*/ 365 w 1201"/>
                  <a:gd name="T33" fmla="*/ 911 h 929"/>
                  <a:gd name="T34" fmla="*/ 305 w 1201"/>
                  <a:gd name="T35" fmla="*/ 901 h 929"/>
                  <a:gd name="T36" fmla="*/ 249 w 1201"/>
                  <a:gd name="T37" fmla="*/ 890 h 929"/>
                  <a:gd name="T38" fmla="*/ 193 w 1201"/>
                  <a:gd name="T39" fmla="*/ 873 h 929"/>
                  <a:gd name="T40" fmla="*/ 130 w 1201"/>
                  <a:gd name="T41" fmla="*/ 849 h 929"/>
                  <a:gd name="T42" fmla="*/ 86 w 1201"/>
                  <a:gd name="T43" fmla="*/ 828 h 929"/>
                  <a:gd name="T44" fmla="*/ 49 w 1201"/>
                  <a:gd name="T45" fmla="*/ 812 h 929"/>
                  <a:gd name="T46" fmla="*/ 30 w 1201"/>
                  <a:gd name="T47" fmla="*/ 788 h 929"/>
                  <a:gd name="T48" fmla="*/ 11 w 1201"/>
                  <a:gd name="T49" fmla="*/ 767 h 929"/>
                  <a:gd name="T50" fmla="*/ 2 w 1201"/>
                  <a:gd name="T51" fmla="*/ 750 h 929"/>
                  <a:gd name="T52" fmla="*/ 0 w 1201"/>
                  <a:gd name="T53" fmla="*/ 740 h 929"/>
                  <a:gd name="T54" fmla="*/ 0 w 1201"/>
                  <a:gd name="T55" fmla="*/ 0 h 929"/>
                  <a:gd name="T56" fmla="*/ 1200 w 1201"/>
                  <a:gd name="T57" fmla="*/ 0 h 9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01"/>
                  <a:gd name="T88" fmla="*/ 0 h 929"/>
                  <a:gd name="T89" fmla="*/ 1201 w 1201"/>
                  <a:gd name="T90" fmla="*/ 929 h 9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01" h="929">
                    <a:moveTo>
                      <a:pt x="1200" y="0"/>
                    </a:moveTo>
                    <a:lnTo>
                      <a:pt x="1200" y="736"/>
                    </a:lnTo>
                    <a:lnTo>
                      <a:pt x="1196" y="759"/>
                    </a:lnTo>
                    <a:lnTo>
                      <a:pt x="1174" y="785"/>
                    </a:lnTo>
                    <a:lnTo>
                      <a:pt x="1140" y="814"/>
                    </a:lnTo>
                    <a:lnTo>
                      <a:pt x="1102" y="835"/>
                    </a:lnTo>
                    <a:lnTo>
                      <a:pt x="1077" y="847"/>
                    </a:lnTo>
                    <a:lnTo>
                      <a:pt x="1030" y="868"/>
                    </a:lnTo>
                    <a:lnTo>
                      <a:pt x="980" y="882"/>
                    </a:lnTo>
                    <a:lnTo>
                      <a:pt x="915" y="901"/>
                    </a:lnTo>
                    <a:lnTo>
                      <a:pt x="846" y="911"/>
                    </a:lnTo>
                    <a:lnTo>
                      <a:pt x="780" y="915"/>
                    </a:lnTo>
                    <a:lnTo>
                      <a:pt x="724" y="923"/>
                    </a:lnTo>
                    <a:lnTo>
                      <a:pt x="671" y="928"/>
                    </a:lnTo>
                    <a:lnTo>
                      <a:pt x="530" y="928"/>
                    </a:lnTo>
                    <a:lnTo>
                      <a:pt x="443" y="920"/>
                    </a:lnTo>
                    <a:lnTo>
                      <a:pt x="365" y="911"/>
                    </a:lnTo>
                    <a:lnTo>
                      <a:pt x="305" y="901"/>
                    </a:lnTo>
                    <a:lnTo>
                      <a:pt x="249" y="890"/>
                    </a:lnTo>
                    <a:lnTo>
                      <a:pt x="193" y="873"/>
                    </a:lnTo>
                    <a:lnTo>
                      <a:pt x="130" y="849"/>
                    </a:lnTo>
                    <a:lnTo>
                      <a:pt x="86" y="828"/>
                    </a:lnTo>
                    <a:lnTo>
                      <a:pt x="49" y="812"/>
                    </a:lnTo>
                    <a:lnTo>
                      <a:pt x="30" y="788"/>
                    </a:lnTo>
                    <a:lnTo>
                      <a:pt x="11" y="767"/>
                    </a:lnTo>
                    <a:lnTo>
                      <a:pt x="2" y="750"/>
                    </a:lnTo>
                    <a:lnTo>
                      <a:pt x="0" y="740"/>
                    </a:ln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gradFill rotWithShape="0">
                <a:gsLst>
                  <a:gs pos="0">
                    <a:srgbClr val="6B8EB2"/>
                  </a:gs>
                  <a:gs pos="50000">
                    <a:srgbClr val="99CCFF"/>
                  </a:gs>
                  <a:gs pos="100000">
                    <a:srgbClr val="6B8EB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72" name="Oval 51"/>
              <p:cNvSpPr>
                <a:spLocks noChangeArrowheads="1"/>
              </p:cNvSpPr>
              <p:nvPr/>
            </p:nvSpPr>
            <p:spPr bwMode="auto">
              <a:xfrm>
                <a:off x="3221" y="1728"/>
                <a:ext cx="1195" cy="252"/>
              </a:xfrm>
              <a:prstGeom prst="ellipse">
                <a:avLst/>
              </a:prstGeom>
              <a:gradFill rotWithShape="0">
                <a:gsLst>
                  <a:gs pos="0">
                    <a:srgbClr val="6B8EB2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261" name="Line 52"/>
            <p:cNvSpPr>
              <a:spLocks noChangeShapeType="1"/>
            </p:cNvSpPr>
            <p:nvPr/>
          </p:nvSpPr>
          <p:spPr bwMode="auto">
            <a:xfrm flipH="1" flipV="1">
              <a:off x="2970" y="1287"/>
              <a:ext cx="54" cy="1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262" name="Arc 53"/>
            <p:cNvSpPr>
              <a:spLocks/>
            </p:cNvSpPr>
            <p:nvPr/>
          </p:nvSpPr>
          <p:spPr bwMode="auto">
            <a:xfrm>
              <a:off x="3175" y="1169"/>
              <a:ext cx="137" cy="223"/>
            </a:xfrm>
            <a:custGeom>
              <a:avLst/>
              <a:gdLst>
                <a:gd name="T0" fmla="*/ 0 w 21404"/>
                <a:gd name="T1" fmla="*/ 0 h 21543"/>
                <a:gd name="T2" fmla="*/ 0 w 21404"/>
                <a:gd name="T3" fmla="*/ 0 h 21543"/>
                <a:gd name="T4" fmla="*/ 0 w 21404"/>
                <a:gd name="T5" fmla="*/ 0 h 21543"/>
                <a:gd name="T6" fmla="*/ 0 60000 65536"/>
                <a:gd name="T7" fmla="*/ 0 60000 65536"/>
                <a:gd name="T8" fmla="*/ 0 60000 65536"/>
                <a:gd name="T9" fmla="*/ 0 w 21404"/>
                <a:gd name="T10" fmla="*/ 0 h 21543"/>
                <a:gd name="T11" fmla="*/ 21404 w 21404"/>
                <a:gd name="T12" fmla="*/ 21543 h 215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4" h="21543" fill="none" extrusionOk="0">
                  <a:moveTo>
                    <a:pt x="21404" y="2896"/>
                  </a:moveTo>
                  <a:cubicBezTo>
                    <a:pt x="20034" y="13021"/>
                    <a:pt x="11757" y="20801"/>
                    <a:pt x="1567" y="21543"/>
                  </a:cubicBezTo>
                </a:path>
                <a:path w="21404" h="21543" stroke="0" extrusionOk="0">
                  <a:moveTo>
                    <a:pt x="21404" y="2896"/>
                  </a:moveTo>
                  <a:cubicBezTo>
                    <a:pt x="20034" y="13021"/>
                    <a:pt x="11757" y="20801"/>
                    <a:pt x="1567" y="215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7263" name="Picture 54" descr="queue_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202" y="978"/>
              <a:ext cx="14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64" name="Rectangle 55"/>
            <p:cNvSpPr>
              <a:spLocks noChangeArrowheads="1"/>
            </p:cNvSpPr>
            <p:nvPr/>
          </p:nvSpPr>
          <p:spPr bwMode="auto">
            <a:xfrm>
              <a:off x="2910" y="1147"/>
              <a:ext cx="46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7265" name="Picture 56" descr="tabl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878" y="1073"/>
              <a:ext cx="1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6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5" y="720"/>
              <a:ext cx="1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6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3" y="720"/>
              <a:ext cx="16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68" name="AutoShape 59"/>
            <p:cNvSpPr>
              <a:spLocks noChangeArrowheads="1"/>
            </p:cNvSpPr>
            <p:nvPr/>
          </p:nvSpPr>
          <p:spPr bwMode="auto">
            <a:xfrm>
              <a:off x="2993" y="875"/>
              <a:ext cx="85" cy="98"/>
            </a:xfrm>
            <a:prstGeom prst="upDownArrow">
              <a:avLst>
                <a:gd name="adj1" fmla="val 50000"/>
                <a:gd name="adj2" fmla="val 2305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69" name="AutoShape 60"/>
            <p:cNvSpPr>
              <a:spLocks noChangeArrowheads="1"/>
            </p:cNvSpPr>
            <p:nvPr/>
          </p:nvSpPr>
          <p:spPr bwMode="auto">
            <a:xfrm>
              <a:off x="3154" y="871"/>
              <a:ext cx="85" cy="102"/>
            </a:xfrm>
            <a:prstGeom prst="upDownArrow">
              <a:avLst>
                <a:gd name="adj1" fmla="val 50000"/>
                <a:gd name="adj2" fmla="val 24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70" name="Rectangle 61"/>
            <p:cNvSpPr>
              <a:spLocks noChangeArrowheads="1"/>
            </p:cNvSpPr>
            <p:nvPr/>
          </p:nvSpPr>
          <p:spPr bwMode="auto">
            <a:xfrm>
              <a:off x="3072" y="1344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/>
                <a:t>A</a:t>
              </a:r>
              <a:endParaRPr lang="en-US" b="1"/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2903036" y="2979000"/>
            <a:ext cx="653430" cy="742500"/>
            <a:chOff x="2832" y="720"/>
            <a:chExt cx="576" cy="720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2832" y="908"/>
              <a:ext cx="576" cy="484"/>
              <a:chOff x="3216" y="1728"/>
              <a:chExt cx="1201" cy="980"/>
            </a:xfrm>
          </p:grpSpPr>
          <p:sp>
            <p:nvSpPr>
              <p:cNvPr id="47258" name="Freeform 64"/>
              <p:cNvSpPr>
                <a:spLocks/>
              </p:cNvSpPr>
              <p:nvPr/>
            </p:nvSpPr>
            <p:spPr bwMode="auto">
              <a:xfrm>
                <a:off x="3216" y="1780"/>
                <a:ext cx="1201" cy="928"/>
              </a:xfrm>
              <a:custGeom>
                <a:avLst/>
                <a:gdLst>
                  <a:gd name="T0" fmla="*/ 1200 w 1201"/>
                  <a:gd name="T1" fmla="*/ 0 h 929"/>
                  <a:gd name="T2" fmla="*/ 1200 w 1201"/>
                  <a:gd name="T3" fmla="*/ 736 h 929"/>
                  <a:gd name="T4" fmla="*/ 1196 w 1201"/>
                  <a:gd name="T5" fmla="*/ 759 h 929"/>
                  <a:gd name="T6" fmla="*/ 1174 w 1201"/>
                  <a:gd name="T7" fmla="*/ 785 h 929"/>
                  <a:gd name="T8" fmla="*/ 1140 w 1201"/>
                  <a:gd name="T9" fmla="*/ 814 h 929"/>
                  <a:gd name="T10" fmla="*/ 1102 w 1201"/>
                  <a:gd name="T11" fmla="*/ 835 h 929"/>
                  <a:gd name="T12" fmla="*/ 1077 w 1201"/>
                  <a:gd name="T13" fmla="*/ 847 h 929"/>
                  <a:gd name="T14" fmla="*/ 1030 w 1201"/>
                  <a:gd name="T15" fmla="*/ 868 h 929"/>
                  <a:gd name="T16" fmla="*/ 980 w 1201"/>
                  <a:gd name="T17" fmla="*/ 882 h 929"/>
                  <a:gd name="T18" fmla="*/ 915 w 1201"/>
                  <a:gd name="T19" fmla="*/ 901 h 929"/>
                  <a:gd name="T20" fmla="*/ 846 w 1201"/>
                  <a:gd name="T21" fmla="*/ 911 h 929"/>
                  <a:gd name="T22" fmla="*/ 780 w 1201"/>
                  <a:gd name="T23" fmla="*/ 915 h 929"/>
                  <a:gd name="T24" fmla="*/ 724 w 1201"/>
                  <a:gd name="T25" fmla="*/ 923 h 929"/>
                  <a:gd name="T26" fmla="*/ 671 w 1201"/>
                  <a:gd name="T27" fmla="*/ 928 h 929"/>
                  <a:gd name="T28" fmla="*/ 530 w 1201"/>
                  <a:gd name="T29" fmla="*/ 928 h 929"/>
                  <a:gd name="T30" fmla="*/ 443 w 1201"/>
                  <a:gd name="T31" fmla="*/ 920 h 929"/>
                  <a:gd name="T32" fmla="*/ 365 w 1201"/>
                  <a:gd name="T33" fmla="*/ 911 h 929"/>
                  <a:gd name="T34" fmla="*/ 305 w 1201"/>
                  <a:gd name="T35" fmla="*/ 901 h 929"/>
                  <a:gd name="T36" fmla="*/ 249 w 1201"/>
                  <a:gd name="T37" fmla="*/ 890 h 929"/>
                  <a:gd name="T38" fmla="*/ 193 w 1201"/>
                  <a:gd name="T39" fmla="*/ 873 h 929"/>
                  <a:gd name="T40" fmla="*/ 130 w 1201"/>
                  <a:gd name="T41" fmla="*/ 849 h 929"/>
                  <a:gd name="T42" fmla="*/ 86 w 1201"/>
                  <a:gd name="T43" fmla="*/ 828 h 929"/>
                  <a:gd name="T44" fmla="*/ 49 w 1201"/>
                  <a:gd name="T45" fmla="*/ 812 h 929"/>
                  <a:gd name="T46" fmla="*/ 30 w 1201"/>
                  <a:gd name="T47" fmla="*/ 788 h 929"/>
                  <a:gd name="T48" fmla="*/ 11 w 1201"/>
                  <a:gd name="T49" fmla="*/ 767 h 929"/>
                  <a:gd name="T50" fmla="*/ 2 w 1201"/>
                  <a:gd name="T51" fmla="*/ 750 h 929"/>
                  <a:gd name="T52" fmla="*/ 0 w 1201"/>
                  <a:gd name="T53" fmla="*/ 740 h 929"/>
                  <a:gd name="T54" fmla="*/ 0 w 1201"/>
                  <a:gd name="T55" fmla="*/ 0 h 929"/>
                  <a:gd name="T56" fmla="*/ 1200 w 1201"/>
                  <a:gd name="T57" fmla="*/ 0 h 9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01"/>
                  <a:gd name="T88" fmla="*/ 0 h 929"/>
                  <a:gd name="T89" fmla="*/ 1201 w 1201"/>
                  <a:gd name="T90" fmla="*/ 929 h 9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01" h="929">
                    <a:moveTo>
                      <a:pt x="1200" y="0"/>
                    </a:moveTo>
                    <a:lnTo>
                      <a:pt x="1200" y="736"/>
                    </a:lnTo>
                    <a:lnTo>
                      <a:pt x="1196" y="759"/>
                    </a:lnTo>
                    <a:lnTo>
                      <a:pt x="1174" y="785"/>
                    </a:lnTo>
                    <a:lnTo>
                      <a:pt x="1140" y="814"/>
                    </a:lnTo>
                    <a:lnTo>
                      <a:pt x="1102" y="835"/>
                    </a:lnTo>
                    <a:lnTo>
                      <a:pt x="1077" y="847"/>
                    </a:lnTo>
                    <a:lnTo>
                      <a:pt x="1030" y="868"/>
                    </a:lnTo>
                    <a:lnTo>
                      <a:pt x="980" y="882"/>
                    </a:lnTo>
                    <a:lnTo>
                      <a:pt x="915" y="901"/>
                    </a:lnTo>
                    <a:lnTo>
                      <a:pt x="846" y="911"/>
                    </a:lnTo>
                    <a:lnTo>
                      <a:pt x="780" y="915"/>
                    </a:lnTo>
                    <a:lnTo>
                      <a:pt x="724" y="923"/>
                    </a:lnTo>
                    <a:lnTo>
                      <a:pt x="671" y="928"/>
                    </a:lnTo>
                    <a:lnTo>
                      <a:pt x="530" y="928"/>
                    </a:lnTo>
                    <a:lnTo>
                      <a:pt x="443" y="920"/>
                    </a:lnTo>
                    <a:lnTo>
                      <a:pt x="365" y="911"/>
                    </a:lnTo>
                    <a:lnTo>
                      <a:pt x="305" y="901"/>
                    </a:lnTo>
                    <a:lnTo>
                      <a:pt x="249" y="890"/>
                    </a:lnTo>
                    <a:lnTo>
                      <a:pt x="193" y="873"/>
                    </a:lnTo>
                    <a:lnTo>
                      <a:pt x="130" y="849"/>
                    </a:lnTo>
                    <a:lnTo>
                      <a:pt x="86" y="828"/>
                    </a:lnTo>
                    <a:lnTo>
                      <a:pt x="49" y="812"/>
                    </a:lnTo>
                    <a:lnTo>
                      <a:pt x="30" y="788"/>
                    </a:lnTo>
                    <a:lnTo>
                      <a:pt x="11" y="767"/>
                    </a:lnTo>
                    <a:lnTo>
                      <a:pt x="2" y="750"/>
                    </a:lnTo>
                    <a:lnTo>
                      <a:pt x="0" y="740"/>
                    </a:ln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gradFill rotWithShape="0">
                <a:gsLst>
                  <a:gs pos="0">
                    <a:srgbClr val="6B8EB2"/>
                  </a:gs>
                  <a:gs pos="50000">
                    <a:srgbClr val="99CCFF"/>
                  </a:gs>
                  <a:gs pos="100000">
                    <a:srgbClr val="6B8EB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59" name="Oval 65"/>
              <p:cNvSpPr>
                <a:spLocks noChangeArrowheads="1"/>
              </p:cNvSpPr>
              <p:nvPr/>
            </p:nvSpPr>
            <p:spPr bwMode="auto">
              <a:xfrm>
                <a:off x="3221" y="1728"/>
                <a:ext cx="1195" cy="252"/>
              </a:xfrm>
              <a:prstGeom prst="ellipse">
                <a:avLst/>
              </a:prstGeom>
              <a:gradFill rotWithShape="0">
                <a:gsLst>
                  <a:gs pos="0">
                    <a:srgbClr val="6B8EB2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248" name="Line 66"/>
            <p:cNvSpPr>
              <a:spLocks noChangeShapeType="1"/>
            </p:cNvSpPr>
            <p:nvPr/>
          </p:nvSpPr>
          <p:spPr bwMode="auto">
            <a:xfrm flipH="1" flipV="1">
              <a:off x="2970" y="1287"/>
              <a:ext cx="54" cy="1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249" name="Arc 67"/>
            <p:cNvSpPr>
              <a:spLocks/>
            </p:cNvSpPr>
            <p:nvPr/>
          </p:nvSpPr>
          <p:spPr bwMode="auto">
            <a:xfrm>
              <a:off x="3175" y="1169"/>
              <a:ext cx="137" cy="223"/>
            </a:xfrm>
            <a:custGeom>
              <a:avLst/>
              <a:gdLst>
                <a:gd name="T0" fmla="*/ 0 w 21404"/>
                <a:gd name="T1" fmla="*/ 0 h 21543"/>
                <a:gd name="T2" fmla="*/ 0 w 21404"/>
                <a:gd name="T3" fmla="*/ 0 h 21543"/>
                <a:gd name="T4" fmla="*/ 0 w 21404"/>
                <a:gd name="T5" fmla="*/ 0 h 21543"/>
                <a:gd name="T6" fmla="*/ 0 60000 65536"/>
                <a:gd name="T7" fmla="*/ 0 60000 65536"/>
                <a:gd name="T8" fmla="*/ 0 60000 65536"/>
                <a:gd name="T9" fmla="*/ 0 w 21404"/>
                <a:gd name="T10" fmla="*/ 0 h 21543"/>
                <a:gd name="T11" fmla="*/ 21404 w 21404"/>
                <a:gd name="T12" fmla="*/ 21543 h 215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4" h="21543" fill="none" extrusionOk="0">
                  <a:moveTo>
                    <a:pt x="21404" y="2896"/>
                  </a:moveTo>
                  <a:cubicBezTo>
                    <a:pt x="20034" y="13021"/>
                    <a:pt x="11757" y="20801"/>
                    <a:pt x="1567" y="21543"/>
                  </a:cubicBezTo>
                </a:path>
                <a:path w="21404" h="21543" stroke="0" extrusionOk="0">
                  <a:moveTo>
                    <a:pt x="21404" y="2896"/>
                  </a:moveTo>
                  <a:cubicBezTo>
                    <a:pt x="20034" y="13021"/>
                    <a:pt x="11757" y="20801"/>
                    <a:pt x="1567" y="215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7250" name="Picture 68" descr="queue_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202" y="978"/>
              <a:ext cx="14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51" name="Rectangle 69"/>
            <p:cNvSpPr>
              <a:spLocks noChangeArrowheads="1"/>
            </p:cNvSpPr>
            <p:nvPr/>
          </p:nvSpPr>
          <p:spPr bwMode="auto">
            <a:xfrm>
              <a:off x="2910" y="1147"/>
              <a:ext cx="46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7252" name="Picture 70" descr="tabl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878" y="1073"/>
              <a:ext cx="17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53" name="Picture 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5" y="720"/>
              <a:ext cx="1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5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3" y="720"/>
              <a:ext cx="16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55" name="AutoShape 73"/>
            <p:cNvSpPr>
              <a:spLocks noChangeArrowheads="1"/>
            </p:cNvSpPr>
            <p:nvPr/>
          </p:nvSpPr>
          <p:spPr bwMode="auto">
            <a:xfrm>
              <a:off x="2993" y="875"/>
              <a:ext cx="85" cy="98"/>
            </a:xfrm>
            <a:prstGeom prst="upDownArrow">
              <a:avLst>
                <a:gd name="adj1" fmla="val 50000"/>
                <a:gd name="adj2" fmla="val 2305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56" name="AutoShape 74"/>
            <p:cNvSpPr>
              <a:spLocks noChangeArrowheads="1"/>
            </p:cNvSpPr>
            <p:nvPr/>
          </p:nvSpPr>
          <p:spPr bwMode="auto">
            <a:xfrm>
              <a:off x="3154" y="871"/>
              <a:ext cx="85" cy="102"/>
            </a:xfrm>
            <a:prstGeom prst="upDownArrow">
              <a:avLst>
                <a:gd name="adj1" fmla="val 50000"/>
                <a:gd name="adj2" fmla="val 24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257" name="Rectangle 75"/>
            <p:cNvSpPr>
              <a:spLocks noChangeArrowheads="1"/>
            </p:cNvSpPr>
            <p:nvPr/>
          </p:nvSpPr>
          <p:spPr bwMode="auto">
            <a:xfrm>
              <a:off x="3072" y="1344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b="1"/>
                <a:t>A</a:t>
              </a:r>
              <a:endParaRPr lang="en-US" b="1"/>
            </a:p>
          </p:txBody>
        </p:sp>
      </p:grpSp>
      <p:sp>
        <p:nvSpPr>
          <p:cNvPr id="47241" name="Text Box 76"/>
          <p:cNvSpPr txBox="1">
            <a:spLocks noChangeArrowheads="1"/>
          </p:cNvSpPr>
          <p:nvPr/>
        </p:nvSpPr>
        <p:spPr bwMode="auto">
          <a:xfrm>
            <a:off x="2249606" y="2325187"/>
            <a:ext cx="381167" cy="8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1</a:t>
            </a:r>
            <a:endParaRPr lang="en-US" sz="6000"/>
          </a:p>
        </p:txBody>
      </p:sp>
      <p:sp>
        <p:nvSpPr>
          <p:cNvPr id="47242" name="Text Box 77"/>
          <p:cNvSpPr txBox="1">
            <a:spLocks noChangeArrowheads="1"/>
          </p:cNvSpPr>
          <p:nvPr/>
        </p:nvSpPr>
        <p:spPr bwMode="auto">
          <a:xfrm>
            <a:off x="3175298" y="2353031"/>
            <a:ext cx="381167" cy="8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2</a:t>
            </a:r>
            <a:endParaRPr lang="en-US" sz="6000" dirty="0"/>
          </a:p>
        </p:txBody>
      </p:sp>
      <p:sp>
        <p:nvSpPr>
          <p:cNvPr id="47243" name="Text Box 78"/>
          <p:cNvSpPr txBox="1">
            <a:spLocks noChangeArrowheads="1"/>
          </p:cNvSpPr>
          <p:nvPr/>
        </p:nvSpPr>
        <p:spPr bwMode="auto">
          <a:xfrm>
            <a:off x="2684091" y="2979000"/>
            <a:ext cx="382302" cy="8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4</a:t>
            </a:r>
            <a:endParaRPr lang="en-US" sz="6000" dirty="0"/>
          </a:p>
        </p:txBody>
      </p:sp>
      <p:grpSp>
        <p:nvGrpSpPr>
          <p:cNvPr id="47294" name="Group 47293"/>
          <p:cNvGrpSpPr/>
          <p:nvPr/>
        </p:nvGrpSpPr>
        <p:grpSpPr>
          <a:xfrm>
            <a:off x="1378366" y="2335500"/>
            <a:ext cx="1034597" cy="1446844"/>
            <a:chOff x="1378366" y="2335500"/>
            <a:chExt cx="1034597" cy="1446844"/>
          </a:xfrm>
        </p:grpSpPr>
        <p:sp>
          <p:nvSpPr>
            <p:cNvPr id="47245" name="Line 80"/>
            <p:cNvSpPr>
              <a:spLocks noChangeShapeType="1"/>
            </p:cNvSpPr>
            <p:nvPr/>
          </p:nvSpPr>
          <p:spPr bwMode="auto">
            <a:xfrm>
              <a:off x="1868438" y="2335500"/>
              <a:ext cx="9075" cy="144684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pl-PL"/>
            </a:p>
          </p:txBody>
        </p:sp>
        <p:sp>
          <p:nvSpPr>
            <p:cNvPr id="47246" name="Line 81"/>
            <p:cNvSpPr>
              <a:spLocks noChangeShapeType="1"/>
            </p:cNvSpPr>
            <p:nvPr/>
          </p:nvSpPr>
          <p:spPr bwMode="auto">
            <a:xfrm>
              <a:off x="1378366" y="3078000"/>
              <a:ext cx="1034597" cy="0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3673475" y="3008313"/>
            <a:ext cx="817563" cy="877887"/>
            <a:chOff x="3984" y="1382"/>
            <a:chExt cx="720" cy="845"/>
          </a:xfrm>
        </p:grpSpPr>
        <p:grpSp>
          <p:nvGrpSpPr>
            <p:cNvPr id="17" name="Group 83"/>
            <p:cNvGrpSpPr>
              <a:grpSpLocks/>
            </p:cNvGrpSpPr>
            <p:nvPr/>
          </p:nvGrpSpPr>
          <p:grpSpPr bwMode="auto">
            <a:xfrm>
              <a:off x="4128" y="1392"/>
              <a:ext cx="576" cy="720"/>
              <a:chOff x="2832" y="720"/>
              <a:chExt cx="576" cy="720"/>
            </a:xfrm>
          </p:grpSpPr>
          <p:grpSp>
            <p:nvGrpSpPr>
              <p:cNvPr id="18" name="Group 84"/>
              <p:cNvGrpSpPr>
                <a:grpSpLocks/>
              </p:cNvGrpSpPr>
              <p:nvPr/>
            </p:nvGrpSpPr>
            <p:grpSpPr bwMode="auto">
              <a:xfrm>
                <a:off x="2832" y="908"/>
                <a:ext cx="576" cy="522"/>
                <a:chOff x="3216" y="1728"/>
                <a:chExt cx="1201" cy="1057"/>
              </a:xfrm>
            </p:grpSpPr>
            <p:sp>
              <p:nvSpPr>
                <p:cNvPr id="47235" name="Freeform 85"/>
                <p:cNvSpPr>
                  <a:spLocks/>
                </p:cNvSpPr>
                <p:nvPr/>
              </p:nvSpPr>
              <p:spPr bwMode="auto">
                <a:xfrm>
                  <a:off x="3216" y="1856"/>
                  <a:ext cx="1201" cy="929"/>
                </a:xfrm>
                <a:custGeom>
                  <a:avLst/>
                  <a:gdLst>
                    <a:gd name="T0" fmla="*/ 1200 w 1201"/>
                    <a:gd name="T1" fmla="*/ 0 h 929"/>
                    <a:gd name="T2" fmla="*/ 1200 w 1201"/>
                    <a:gd name="T3" fmla="*/ 736 h 929"/>
                    <a:gd name="T4" fmla="*/ 1196 w 1201"/>
                    <a:gd name="T5" fmla="*/ 759 h 929"/>
                    <a:gd name="T6" fmla="*/ 1174 w 1201"/>
                    <a:gd name="T7" fmla="*/ 785 h 929"/>
                    <a:gd name="T8" fmla="*/ 1140 w 1201"/>
                    <a:gd name="T9" fmla="*/ 814 h 929"/>
                    <a:gd name="T10" fmla="*/ 1102 w 1201"/>
                    <a:gd name="T11" fmla="*/ 835 h 929"/>
                    <a:gd name="T12" fmla="*/ 1077 w 1201"/>
                    <a:gd name="T13" fmla="*/ 847 h 929"/>
                    <a:gd name="T14" fmla="*/ 1030 w 1201"/>
                    <a:gd name="T15" fmla="*/ 868 h 929"/>
                    <a:gd name="T16" fmla="*/ 980 w 1201"/>
                    <a:gd name="T17" fmla="*/ 882 h 929"/>
                    <a:gd name="T18" fmla="*/ 915 w 1201"/>
                    <a:gd name="T19" fmla="*/ 901 h 929"/>
                    <a:gd name="T20" fmla="*/ 846 w 1201"/>
                    <a:gd name="T21" fmla="*/ 911 h 929"/>
                    <a:gd name="T22" fmla="*/ 780 w 1201"/>
                    <a:gd name="T23" fmla="*/ 915 h 929"/>
                    <a:gd name="T24" fmla="*/ 724 w 1201"/>
                    <a:gd name="T25" fmla="*/ 923 h 929"/>
                    <a:gd name="T26" fmla="*/ 671 w 1201"/>
                    <a:gd name="T27" fmla="*/ 928 h 929"/>
                    <a:gd name="T28" fmla="*/ 530 w 1201"/>
                    <a:gd name="T29" fmla="*/ 928 h 929"/>
                    <a:gd name="T30" fmla="*/ 443 w 1201"/>
                    <a:gd name="T31" fmla="*/ 920 h 929"/>
                    <a:gd name="T32" fmla="*/ 365 w 1201"/>
                    <a:gd name="T33" fmla="*/ 911 h 929"/>
                    <a:gd name="T34" fmla="*/ 305 w 1201"/>
                    <a:gd name="T35" fmla="*/ 901 h 929"/>
                    <a:gd name="T36" fmla="*/ 249 w 1201"/>
                    <a:gd name="T37" fmla="*/ 890 h 929"/>
                    <a:gd name="T38" fmla="*/ 193 w 1201"/>
                    <a:gd name="T39" fmla="*/ 873 h 929"/>
                    <a:gd name="T40" fmla="*/ 130 w 1201"/>
                    <a:gd name="T41" fmla="*/ 849 h 929"/>
                    <a:gd name="T42" fmla="*/ 86 w 1201"/>
                    <a:gd name="T43" fmla="*/ 828 h 929"/>
                    <a:gd name="T44" fmla="*/ 49 w 1201"/>
                    <a:gd name="T45" fmla="*/ 812 h 929"/>
                    <a:gd name="T46" fmla="*/ 30 w 1201"/>
                    <a:gd name="T47" fmla="*/ 788 h 929"/>
                    <a:gd name="T48" fmla="*/ 11 w 1201"/>
                    <a:gd name="T49" fmla="*/ 767 h 929"/>
                    <a:gd name="T50" fmla="*/ 2 w 1201"/>
                    <a:gd name="T51" fmla="*/ 750 h 929"/>
                    <a:gd name="T52" fmla="*/ 0 w 1201"/>
                    <a:gd name="T53" fmla="*/ 740 h 929"/>
                    <a:gd name="T54" fmla="*/ 0 w 1201"/>
                    <a:gd name="T55" fmla="*/ 0 h 929"/>
                    <a:gd name="T56" fmla="*/ 1200 w 1201"/>
                    <a:gd name="T57" fmla="*/ 0 h 9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01"/>
                    <a:gd name="T88" fmla="*/ 0 h 929"/>
                    <a:gd name="T89" fmla="*/ 1201 w 1201"/>
                    <a:gd name="T90" fmla="*/ 929 h 9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01" h="929">
                      <a:moveTo>
                        <a:pt x="1200" y="0"/>
                      </a:moveTo>
                      <a:lnTo>
                        <a:pt x="1200" y="736"/>
                      </a:lnTo>
                      <a:lnTo>
                        <a:pt x="1196" y="759"/>
                      </a:lnTo>
                      <a:lnTo>
                        <a:pt x="1174" y="785"/>
                      </a:lnTo>
                      <a:lnTo>
                        <a:pt x="1140" y="814"/>
                      </a:lnTo>
                      <a:lnTo>
                        <a:pt x="1102" y="835"/>
                      </a:lnTo>
                      <a:lnTo>
                        <a:pt x="1077" y="847"/>
                      </a:lnTo>
                      <a:lnTo>
                        <a:pt x="1030" y="868"/>
                      </a:lnTo>
                      <a:lnTo>
                        <a:pt x="980" y="882"/>
                      </a:lnTo>
                      <a:lnTo>
                        <a:pt x="915" y="901"/>
                      </a:lnTo>
                      <a:lnTo>
                        <a:pt x="846" y="911"/>
                      </a:lnTo>
                      <a:lnTo>
                        <a:pt x="780" y="915"/>
                      </a:lnTo>
                      <a:lnTo>
                        <a:pt x="724" y="923"/>
                      </a:lnTo>
                      <a:lnTo>
                        <a:pt x="671" y="928"/>
                      </a:lnTo>
                      <a:lnTo>
                        <a:pt x="530" y="928"/>
                      </a:lnTo>
                      <a:lnTo>
                        <a:pt x="443" y="920"/>
                      </a:lnTo>
                      <a:lnTo>
                        <a:pt x="365" y="911"/>
                      </a:lnTo>
                      <a:lnTo>
                        <a:pt x="305" y="901"/>
                      </a:lnTo>
                      <a:lnTo>
                        <a:pt x="249" y="890"/>
                      </a:lnTo>
                      <a:lnTo>
                        <a:pt x="193" y="873"/>
                      </a:lnTo>
                      <a:lnTo>
                        <a:pt x="130" y="849"/>
                      </a:lnTo>
                      <a:lnTo>
                        <a:pt x="86" y="828"/>
                      </a:lnTo>
                      <a:lnTo>
                        <a:pt x="49" y="812"/>
                      </a:lnTo>
                      <a:lnTo>
                        <a:pt x="30" y="788"/>
                      </a:lnTo>
                      <a:lnTo>
                        <a:pt x="11" y="767"/>
                      </a:lnTo>
                      <a:lnTo>
                        <a:pt x="2" y="750"/>
                      </a:lnTo>
                      <a:lnTo>
                        <a:pt x="0" y="740"/>
                      </a:lnTo>
                      <a:lnTo>
                        <a:pt x="0" y="0"/>
                      </a:lnTo>
                      <a:lnTo>
                        <a:pt x="120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B8EB2"/>
                    </a:gs>
                    <a:gs pos="50000">
                      <a:srgbClr val="99CCFF"/>
                    </a:gs>
                    <a:gs pos="100000">
                      <a:srgbClr val="6B8EB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236" name="Oval 86"/>
                <p:cNvSpPr>
                  <a:spLocks noChangeArrowheads="1"/>
                </p:cNvSpPr>
                <p:nvPr/>
              </p:nvSpPr>
              <p:spPr bwMode="auto">
                <a:xfrm>
                  <a:off x="3221" y="1728"/>
                  <a:ext cx="1195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B8EB2"/>
                    </a:gs>
                    <a:gs pos="100000">
                      <a:srgbClr val="99CC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7225" name="Line 87"/>
              <p:cNvSpPr>
                <a:spLocks noChangeShapeType="1"/>
              </p:cNvSpPr>
              <p:nvPr/>
            </p:nvSpPr>
            <p:spPr bwMode="auto">
              <a:xfrm flipH="1" flipV="1">
                <a:off x="2970" y="1287"/>
                <a:ext cx="54" cy="1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226" name="Arc 88"/>
              <p:cNvSpPr>
                <a:spLocks/>
              </p:cNvSpPr>
              <p:nvPr/>
            </p:nvSpPr>
            <p:spPr bwMode="auto">
              <a:xfrm>
                <a:off x="3175" y="1169"/>
                <a:ext cx="137" cy="223"/>
              </a:xfrm>
              <a:custGeom>
                <a:avLst/>
                <a:gdLst>
                  <a:gd name="T0" fmla="*/ 0 w 21404"/>
                  <a:gd name="T1" fmla="*/ 0 h 21543"/>
                  <a:gd name="T2" fmla="*/ 0 w 21404"/>
                  <a:gd name="T3" fmla="*/ 0 h 21543"/>
                  <a:gd name="T4" fmla="*/ 0 w 21404"/>
                  <a:gd name="T5" fmla="*/ 0 h 21543"/>
                  <a:gd name="T6" fmla="*/ 0 60000 65536"/>
                  <a:gd name="T7" fmla="*/ 0 60000 65536"/>
                  <a:gd name="T8" fmla="*/ 0 60000 65536"/>
                  <a:gd name="T9" fmla="*/ 0 w 21404"/>
                  <a:gd name="T10" fmla="*/ 0 h 21543"/>
                  <a:gd name="T11" fmla="*/ 21404 w 21404"/>
                  <a:gd name="T12" fmla="*/ 21543 h 215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4" h="21543" fill="none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</a:path>
                  <a:path w="21404" h="21543" stroke="0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47227" name="Picture 89" descr="queue_tab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202" y="978"/>
                <a:ext cx="147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228" name="Rectangle 90"/>
              <p:cNvSpPr>
                <a:spLocks noChangeArrowheads="1"/>
              </p:cNvSpPr>
              <p:nvPr/>
            </p:nvSpPr>
            <p:spPr bwMode="auto">
              <a:xfrm>
                <a:off x="2910" y="1147"/>
                <a:ext cx="46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47229" name="Picture 91" descr="tabl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878" y="1073"/>
                <a:ext cx="172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230" name="Picture 9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5" y="720"/>
                <a:ext cx="16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231" name="Picture 9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3" y="720"/>
                <a:ext cx="169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232" name="AutoShape 94"/>
              <p:cNvSpPr>
                <a:spLocks noChangeArrowheads="1"/>
              </p:cNvSpPr>
              <p:nvPr/>
            </p:nvSpPr>
            <p:spPr bwMode="auto">
              <a:xfrm>
                <a:off x="2993" y="875"/>
                <a:ext cx="85" cy="98"/>
              </a:xfrm>
              <a:prstGeom prst="upDownArrow">
                <a:avLst>
                  <a:gd name="adj1" fmla="val 50000"/>
                  <a:gd name="adj2" fmla="val 2305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233" name="AutoShape 95"/>
              <p:cNvSpPr>
                <a:spLocks noChangeArrowheads="1"/>
              </p:cNvSpPr>
              <p:nvPr/>
            </p:nvSpPr>
            <p:spPr bwMode="auto">
              <a:xfrm>
                <a:off x="3154" y="871"/>
                <a:ext cx="85" cy="102"/>
              </a:xfrm>
              <a:prstGeom prst="upDownArrow">
                <a:avLst>
                  <a:gd name="adj1" fmla="val 50000"/>
                  <a:gd name="adj2" fmla="val 24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234" name="Rectangle 96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 b="1"/>
                  <a:t>A</a:t>
                </a:r>
                <a:endParaRPr lang="en-US" b="1"/>
              </a:p>
            </p:txBody>
          </p:sp>
        </p:grpSp>
        <p:sp>
          <p:nvSpPr>
            <p:cNvPr id="47223" name="Text Box 97"/>
            <p:cNvSpPr txBox="1">
              <a:spLocks noChangeArrowheads="1"/>
            </p:cNvSpPr>
            <p:nvPr/>
          </p:nvSpPr>
          <p:spPr bwMode="auto">
            <a:xfrm>
              <a:off x="3984" y="1382"/>
              <a:ext cx="336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/>
                <a:t>5</a:t>
              </a:r>
              <a:endParaRPr lang="en-US" sz="6000"/>
            </a:p>
          </p:txBody>
        </p:sp>
      </p:grpSp>
      <p:sp>
        <p:nvSpPr>
          <p:cNvPr id="47196" name="Line 125"/>
          <p:cNvSpPr>
            <a:spLocks noChangeShapeType="1"/>
          </p:cNvSpPr>
          <p:nvPr/>
        </p:nvSpPr>
        <p:spPr bwMode="auto">
          <a:xfrm>
            <a:off x="2012046" y="3741738"/>
            <a:ext cx="9070" cy="1457325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2460299" y="4150442"/>
            <a:ext cx="816301" cy="878758"/>
            <a:chOff x="2665087" y="4029464"/>
            <a:chExt cx="816301" cy="878758"/>
          </a:xfrm>
        </p:grpSpPr>
        <p:grpSp>
          <p:nvGrpSpPr>
            <p:cNvPr id="24" name="Group 127"/>
            <p:cNvGrpSpPr>
              <a:grpSpLocks/>
            </p:cNvGrpSpPr>
            <p:nvPr/>
          </p:nvGrpSpPr>
          <p:grpSpPr bwMode="auto">
            <a:xfrm>
              <a:off x="2828347" y="4090748"/>
              <a:ext cx="653041" cy="747879"/>
              <a:chOff x="2832" y="720"/>
              <a:chExt cx="576" cy="720"/>
            </a:xfrm>
          </p:grpSpPr>
          <p:grpSp>
            <p:nvGrpSpPr>
              <p:cNvPr id="25" name="Group 128"/>
              <p:cNvGrpSpPr>
                <a:grpSpLocks/>
              </p:cNvGrpSpPr>
              <p:nvPr/>
            </p:nvGrpSpPr>
            <p:grpSpPr bwMode="auto">
              <a:xfrm>
                <a:off x="2832" y="908"/>
                <a:ext cx="576" cy="522"/>
                <a:chOff x="3216" y="1728"/>
                <a:chExt cx="1201" cy="1057"/>
              </a:xfrm>
            </p:grpSpPr>
            <p:sp>
              <p:nvSpPr>
                <p:cNvPr id="47194" name="Freeform 129"/>
                <p:cNvSpPr>
                  <a:spLocks/>
                </p:cNvSpPr>
                <p:nvPr/>
              </p:nvSpPr>
              <p:spPr bwMode="auto">
                <a:xfrm>
                  <a:off x="3216" y="1856"/>
                  <a:ext cx="1201" cy="929"/>
                </a:xfrm>
                <a:custGeom>
                  <a:avLst/>
                  <a:gdLst>
                    <a:gd name="T0" fmla="*/ 1200 w 1201"/>
                    <a:gd name="T1" fmla="*/ 0 h 929"/>
                    <a:gd name="T2" fmla="*/ 1200 w 1201"/>
                    <a:gd name="T3" fmla="*/ 736 h 929"/>
                    <a:gd name="T4" fmla="*/ 1196 w 1201"/>
                    <a:gd name="T5" fmla="*/ 759 h 929"/>
                    <a:gd name="T6" fmla="*/ 1174 w 1201"/>
                    <a:gd name="T7" fmla="*/ 785 h 929"/>
                    <a:gd name="T8" fmla="*/ 1140 w 1201"/>
                    <a:gd name="T9" fmla="*/ 814 h 929"/>
                    <a:gd name="T10" fmla="*/ 1102 w 1201"/>
                    <a:gd name="T11" fmla="*/ 835 h 929"/>
                    <a:gd name="T12" fmla="*/ 1077 w 1201"/>
                    <a:gd name="T13" fmla="*/ 847 h 929"/>
                    <a:gd name="T14" fmla="*/ 1030 w 1201"/>
                    <a:gd name="T15" fmla="*/ 868 h 929"/>
                    <a:gd name="T16" fmla="*/ 980 w 1201"/>
                    <a:gd name="T17" fmla="*/ 882 h 929"/>
                    <a:gd name="T18" fmla="*/ 915 w 1201"/>
                    <a:gd name="T19" fmla="*/ 901 h 929"/>
                    <a:gd name="T20" fmla="*/ 846 w 1201"/>
                    <a:gd name="T21" fmla="*/ 911 h 929"/>
                    <a:gd name="T22" fmla="*/ 780 w 1201"/>
                    <a:gd name="T23" fmla="*/ 915 h 929"/>
                    <a:gd name="T24" fmla="*/ 724 w 1201"/>
                    <a:gd name="T25" fmla="*/ 923 h 929"/>
                    <a:gd name="T26" fmla="*/ 671 w 1201"/>
                    <a:gd name="T27" fmla="*/ 928 h 929"/>
                    <a:gd name="T28" fmla="*/ 530 w 1201"/>
                    <a:gd name="T29" fmla="*/ 928 h 929"/>
                    <a:gd name="T30" fmla="*/ 443 w 1201"/>
                    <a:gd name="T31" fmla="*/ 920 h 929"/>
                    <a:gd name="T32" fmla="*/ 365 w 1201"/>
                    <a:gd name="T33" fmla="*/ 911 h 929"/>
                    <a:gd name="T34" fmla="*/ 305 w 1201"/>
                    <a:gd name="T35" fmla="*/ 901 h 929"/>
                    <a:gd name="T36" fmla="*/ 249 w 1201"/>
                    <a:gd name="T37" fmla="*/ 890 h 929"/>
                    <a:gd name="T38" fmla="*/ 193 w 1201"/>
                    <a:gd name="T39" fmla="*/ 873 h 929"/>
                    <a:gd name="T40" fmla="*/ 130 w 1201"/>
                    <a:gd name="T41" fmla="*/ 849 h 929"/>
                    <a:gd name="T42" fmla="*/ 86 w 1201"/>
                    <a:gd name="T43" fmla="*/ 828 h 929"/>
                    <a:gd name="T44" fmla="*/ 49 w 1201"/>
                    <a:gd name="T45" fmla="*/ 812 h 929"/>
                    <a:gd name="T46" fmla="*/ 30 w 1201"/>
                    <a:gd name="T47" fmla="*/ 788 h 929"/>
                    <a:gd name="T48" fmla="*/ 11 w 1201"/>
                    <a:gd name="T49" fmla="*/ 767 h 929"/>
                    <a:gd name="T50" fmla="*/ 2 w 1201"/>
                    <a:gd name="T51" fmla="*/ 750 h 929"/>
                    <a:gd name="T52" fmla="*/ 0 w 1201"/>
                    <a:gd name="T53" fmla="*/ 740 h 929"/>
                    <a:gd name="T54" fmla="*/ 0 w 1201"/>
                    <a:gd name="T55" fmla="*/ 0 h 929"/>
                    <a:gd name="T56" fmla="*/ 1200 w 1201"/>
                    <a:gd name="T57" fmla="*/ 0 h 9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01"/>
                    <a:gd name="T88" fmla="*/ 0 h 929"/>
                    <a:gd name="T89" fmla="*/ 1201 w 1201"/>
                    <a:gd name="T90" fmla="*/ 929 h 9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01" h="929">
                      <a:moveTo>
                        <a:pt x="1200" y="0"/>
                      </a:moveTo>
                      <a:lnTo>
                        <a:pt x="1200" y="736"/>
                      </a:lnTo>
                      <a:lnTo>
                        <a:pt x="1196" y="759"/>
                      </a:lnTo>
                      <a:lnTo>
                        <a:pt x="1174" y="785"/>
                      </a:lnTo>
                      <a:lnTo>
                        <a:pt x="1140" y="814"/>
                      </a:lnTo>
                      <a:lnTo>
                        <a:pt x="1102" y="835"/>
                      </a:lnTo>
                      <a:lnTo>
                        <a:pt x="1077" y="847"/>
                      </a:lnTo>
                      <a:lnTo>
                        <a:pt x="1030" y="868"/>
                      </a:lnTo>
                      <a:lnTo>
                        <a:pt x="980" y="882"/>
                      </a:lnTo>
                      <a:lnTo>
                        <a:pt x="915" y="901"/>
                      </a:lnTo>
                      <a:lnTo>
                        <a:pt x="846" y="911"/>
                      </a:lnTo>
                      <a:lnTo>
                        <a:pt x="780" y="915"/>
                      </a:lnTo>
                      <a:lnTo>
                        <a:pt x="724" y="923"/>
                      </a:lnTo>
                      <a:lnTo>
                        <a:pt x="671" y="928"/>
                      </a:lnTo>
                      <a:lnTo>
                        <a:pt x="530" y="928"/>
                      </a:lnTo>
                      <a:lnTo>
                        <a:pt x="443" y="920"/>
                      </a:lnTo>
                      <a:lnTo>
                        <a:pt x="365" y="911"/>
                      </a:lnTo>
                      <a:lnTo>
                        <a:pt x="305" y="901"/>
                      </a:lnTo>
                      <a:lnTo>
                        <a:pt x="249" y="890"/>
                      </a:lnTo>
                      <a:lnTo>
                        <a:pt x="193" y="873"/>
                      </a:lnTo>
                      <a:lnTo>
                        <a:pt x="130" y="849"/>
                      </a:lnTo>
                      <a:lnTo>
                        <a:pt x="86" y="828"/>
                      </a:lnTo>
                      <a:lnTo>
                        <a:pt x="49" y="812"/>
                      </a:lnTo>
                      <a:lnTo>
                        <a:pt x="30" y="788"/>
                      </a:lnTo>
                      <a:lnTo>
                        <a:pt x="11" y="767"/>
                      </a:lnTo>
                      <a:lnTo>
                        <a:pt x="2" y="750"/>
                      </a:lnTo>
                      <a:lnTo>
                        <a:pt x="0" y="740"/>
                      </a:lnTo>
                      <a:lnTo>
                        <a:pt x="0" y="0"/>
                      </a:lnTo>
                      <a:lnTo>
                        <a:pt x="120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B8EB2"/>
                    </a:gs>
                    <a:gs pos="50000">
                      <a:srgbClr val="99CCFF"/>
                    </a:gs>
                    <a:gs pos="100000">
                      <a:srgbClr val="6B8EB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95" name="Oval 130"/>
                <p:cNvSpPr>
                  <a:spLocks noChangeArrowheads="1"/>
                </p:cNvSpPr>
                <p:nvPr/>
              </p:nvSpPr>
              <p:spPr bwMode="auto">
                <a:xfrm>
                  <a:off x="3221" y="1728"/>
                  <a:ext cx="1195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B8EB2"/>
                    </a:gs>
                    <a:gs pos="100000">
                      <a:srgbClr val="99CC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7184" name="Line 131"/>
              <p:cNvSpPr>
                <a:spLocks noChangeShapeType="1"/>
              </p:cNvSpPr>
              <p:nvPr/>
            </p:nvSpPr>
            <p:spPr bwMode="auto">
              <a:xfrm flipH="1" flipV="1">
                <a:off x="2970" y="1287"/>
                <a:ext cx="54" cy="1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185" name="Arc 132"/>
              <p:cNvSpPr>
                <a:spLocks/>
              </p:cNvSpPr>
              <p:nvPr/>
            </p:nvSpPr>
            <p:spPr bwMode="auto">
              <a:xfrm>
                <a:off x="3175" y="1169"/>
                <a:ext cx="137" cy="223"/>
              </a:xfrm>
              <a:custGeom>
                <a:avLst/>
                <a:gdLst>
                  <a:gd name="T0" fmla="*/ 0 w 21404"/>
                  <a:gd name="T1" fmla="*/ 0 h 21543"/>
                  <a:gd name="T2" fmla="*/ 0 w 21404"/>
                  <a:gd name="T3" fmla="*/ 0 h 21543"/>
                  <a:gd name="T4" fmla="*/ 0 w 21404"/>
                  <a:gd name="T5" fmla="*/ 0 h 21543"/>
                  <a:gd name="T6" fmla="*/ 0 60000 65536"/>
                  <a:gd name="T7" fmla="*/ 0 60000 65536"/>
                  <a:gd name="T8" fmla="*/ 0 60000 65536"/>
                  <a:gd name="T9" fmla="*/ 0 w 21404"/>
                  <a:gd name="T10" fmla="*/ 0 h 21543"/>
                  <a:gd name="T11" fmla="*/ 21404 w 21404"/>
                  <a:gd name="T12" fmla="*/ 21543 h 215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4" h="21543" fill="none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</a:path>
                  <a:path w="21404" h="21543" stroke="0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47186" name="Picture 133" descr="queue_tab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202" y="978"/>
                <a:ext cx="147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87" name="Rectangle 134"/>
              <p:cNvSpPr>
                <a:spLocks noChangeArrowheads="1"/>
              </p:cNvSpPr>
              <p:nvPr/>
            </p:nvSpPr>
            <p:spPr bwMode="auto">
              <a:xfrm>
                <a:off x="2910" y="1147"/>
                <a:ext cx="46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47188" name="Picture 135" descr="tabl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878" y="1073"/>
                <a:ext cx="172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89" name="Picture 13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5" y="720"/>
                <a:ext cx="16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90" name="Picture 13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3" y="720"/>
                <a:ext cx="169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91" name="AutoShape 138"/>
              <p:cNvSpPr>
                <a:spLocks noChangeArrowheads="1"/>
              </p:cNvSpPr>
              <p:nvPr/>
            </p:nvSpPr>
            <p:spPr bwMode="auto">
              <a:xfrm>
                <a:off x="2993" y="875"/>
                <a:ext cx="85" cy="98"/>
              </a:xfrm>
              <a:prstGeom prst="upDownArrow">
                <a:avLst>
                  <a:gd name="adj1" fmla="val 50000"/>
                  <a:gd name="adj2" fmla="val 2305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92" name="AutoShape 139"/>
              <p:cNvSpPr>
                <a:spLocks noChangeArrowheads="1"/>
              </p:cNvSpPr>
              <p:nvPr/>
            </p:nvSpPr>
            <p:spPr bwMode="auto">
              <a:xfrm>
                <a:off x="3154" y="871"/>
                <a:ext cx="85" cy="102"/>
              </a:xfrm>
              <a:prstGeom prst="upDownArrow">
                <a:avLst>
                  <a:gd name="adj1" fmla="val 50000"/>
                  <a:gd name="adj2" fmla="val 24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93" name="Rectangle 140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 b="1"/>
                  <a:t>A</a:t>
                </a:r>
                <a:endParaRPr lang="en-US" b="1"/>
              </a:p>
            </p:txBody>
          </p:sp>
        </p:grpSp>
        <p:sp>
          <p:nvSpPr>
            <p:cNvPr id="47182" name="Text Box 141"/>
            <p:cNvSpPr txBox="1">
              <a:spLocks noChangeArrowheads="1"/>
            </p:cNvSpPr>
            <p:nvPr/>
          </p:nvSpPr>
          <p:spPr bwMode="auto">
            <a:xfrm>
              <a:off x="2665087" y="4029464"/>
              <a:ext cx="379807" cy="878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/>
                <a:t>3</a:t>
              </a:r>
              <a:endParaRPr lang="en-US" sz="6000" dirty="0"/>
            </a:p>
          </p:txBody>
        </p:sp>
      </p:grpSp>
      <p:sp>
        <p:nvSpPr>
          <p:cNvPr id="47140" name="Line 183"/>
          <p:cNvSpPr>
            <a:spLocks noChangeShapeType="1"/>
          </p:cNvSpPr>
          <p:nvPr/>
        </p:nvSpPr>
        <p:spPr bwMode="auto">
          <a:xfrm>
            <a:off x="2186226" y="5324475"/>
            <a:ext cx="0" cy="771525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47273" name="Group 47272"/>
          <p:cNvGrpSpPr/>
          <p:nvPr/>
        </p:nvGrpSpPr>
        <p:grpSpPr>
          <a:xfrm>
            <a:off x="2667000" y="5105400"/>
            <a:ext cx="901265" cy="878758"/>
            <a:chOff x="2667000" y="5105400"/>
            <a:chExt cx="901265" cy="878758"/>
          </a:xfrm>
        </p:grpSpPr>
        <p:grpSp>
          <p:nvGrpSpPr>
            <p:cNvPr id="30" name="Group 168"/>
            <p:cNvGrpSpPr>
              <a:grpSpLocks/>
            </p:cNvGrpSpPr>
            <p:nvPr/>
          </p:nvGrpSpPr>
          <p:grpSpPr bwMode="auto">
            <a:xfrm>
              <a:off x="2915224" y="5196946"/>
              <a:ext cx="653041" cy="747879"/>
              <a:chOff x="2832" y="720"/>
              <a:chExt cx="576" cy="720"/>
            </a:xfrm>
          </p:grpSpPr>
          <p:grpSp>
            <p:nvGrpSpPr>
              <p:cNvPr id="31" name="Group 169"/>
              <p:cNvGrpSpPr>
                <a:grpSpLocks/>
              </p:cNvGrpSpPr>
              <p:nvPr/>
            </p:nvGrpSpPr>
            <p:grpSpPr bwMode="auto">
              <a:xfrm>
                <a:off x="2832" y="908"/>
                <a:ext cx="576" cy="522"/>
                <a:chOff x="3216" y="1728"/>
                <a:chExt cx="1201" cy="1057"/>
              </a:xfrm>
            </p:grpSpPr>
            <p:sp>
              <p:nvSpPr>
                <p:cNvPr id="47153" name="Freeform 170"/>
                <p:cNvSpPr>
                  <a:spLocks/>
                </p:cNvSpPr>
                <p:nvPr/>
              </p:nvSpPr>
              <p:spPr bwMode="auto">
                <a:xfrm>
                  <a:off x="3216" y="1856"/>
                  <a:ext cx="1201" cy="929"/>
                </a:xfrm>
                <a:custGeom>
                  <a:avLst/>
                  <a:gdLst>
                    <a:gd name="T0" fmla="*/ 1200 w 1201"/>
                    <a:gd name="T1" fmla="*/ 0 h 929"/>
                    <a:gd name="T2" fmla="*/ 1200 w 1201"/>
                    <a:gd name="T3" fmla="*/ 736 h 929"/>
                    <a:gd name="T4" fmla="*/ 1196 w 1201"/>
                    <a:gd name="T5" fmla="*/ 759 h 929"/>
                    <a:gd name="T6" fmla="*/ 1174 w 1201"/>
                    <a:gd name="T7" fmla="*/ 785 h 929"/>
                    <a:gd name="T8" fmla="*/ 1140 w 1201"/>
                    <a:gd name="T9" fmla="*/ 814 h 929"/>
                    <a:gd name="T10" fmla="*/ 1102 w 1201"/>
                    <a:gd name="T11" fmla="*/ 835 h 929"/>
                    <a:gd name="T12" fmla="*/ 1077 w 1201"/>
                    <a:gd name="T13" fmla="*/ 847 h 929"/>
                    <a:gd name="T14" fmla="*/ 1030 w 1201"/>
                    <a:gd name="T15" fmla="*/ 868 h 929"/>
                    <a:gd name="T16" fmla="*/ 980 w 1201"/>
                    <a:gd name="T17" fmla="*/ 882 h 929"/>
                    <a:gd name="T18" fmla="*/ 915 w 1201"/>
                    <a:gd name="T19" fmla="*/ 901 h 929"/>
                    <a:gd name="T20" fmla="*/ 846 w 1201"/>
                    <a:gd name="T21" fmla="*/ 911 h 929"/>
                    <a:gd name="T22" fmla="*/ 780 w 1201"/>
                    <a:gd name="T23" fmla="*/ 915 h 929"/>
                    <a:gd name="T24" fmla="*/ 724 w 1201"/>
                    <a:gd name="T25" fmla="*/ 923 h 929"/>
                    <a:gd name="T26" fmla="*/ 671 w 1201"/>
                    <a:gd name="T27" fmla="*/ 928 h 929"/>
                    <a:gd name="T28" fmla="*/ 530 w 1201"/>
                    <a:gd name="T29" fmla="*/ 928 h 929"/>
                    <a:gd name="T30" fmla="*/ 443 w 1201"/>
                    <a:gd name="T31" fmla="*/ 920 h 929"/>
                    <a:gd name="T32" fmla="*/ 365 w 1201"/>
                    <a:gd name="T33" fmla="*/ 911 h 929"/>
                    <a:gd name="T34" fmla="*/ 305 w 1201"/>
                    <a:gd name="T35" fmla="*/ 901 h 929"/>
                    <a:gd name="T36" fmla="*/ 249 w 1201"/>
                    <a:gd name="T37" fmla="*/ 890 h 929"/>
                    <a:gd name="T38" fmla="*/ 193 w 1201"/>
                    <a:gd name="T39" fmla="*/ 873 h 929"/>
                    <a:gd name="T40" fmla="*/ 130 w 1201"/>
                    <a:gd name="T41" fmla="*/ 849 h 929"/>
                    <a:gd name="T42" fmla="*/ 86 w 1201"/>
                    <a:gd name="T43" fmla="*/ 828 h 929"/>
                    <a:gd name="T44" fmla="*/ 49 w 1201"/>
                    <a:gd name="T45" fmla="*/ 812 h 929"/>
                    <a:gd name="T46" fmla="*/ 30 w 1201"/>
                    <a:gd name="T47" fmla="*/ 788 h 929"/>
                    <a:gd name="T48" fmla="*/ 11 w 1201"/>
                    <a:gd name="T49" fmla="*/ 767 h 929"/>
                    <a:gd name="T50" fmla="*/ 2 w 1201"/>
                    <a:gd name="T51" fmla="*/ 750 h 929"/>
                    <a:gd name="T52" fmla="*/ 0 w 1201"/>
                    <a:gd name="T53" fmla="*/ 740 h 929"/>
                    <a:gd name="T54" fmla="*/ 0 w 1201"/>
                    <a:gd name="T55" fmla="*/ 0 h 929"/>
                    <a:gd name="T56" fmla="*/ 1200 w 1201"/>
                    <a:gd name="T57" fmla="*/ 0 h 9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01"/>
                    <a:gd name="T88" fmla="*/ 0 h 929"/>
                    <a:gd name="T89" fmla="*/ 1201 w 1201"/>
                    <a:gd name="T90" fmla="*/ 929 h 9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01" h="929">
                      <a:moveTo>
                        <a:pt x="1200" y="0"/>
                      </a:moveTo>
                      <a:lnTo>
                        <a:pt x="1200" y="736"/>
                      </a:lnTo>
                      <a:lnTo>
                        <a:pt x="1196" y="759"/>
                      </a:lnTo>
                      <a:lnTo>
                        <a:pt x="1174" y="785"/>
                      </a:lnTo>
                      <a:lnTo>
                        <a:pt x="1140" y="814"/>
                      </a:lnTo>
                      <a:lnTo>
                        <a:pt x="1102" y="835"/>
                      </a:lnTo>
                      <a:lnTo>
                        <a:pt x="1077" y="847"/>
                      </a:lnTo>
                      <a:lnTo>
                        <a:pt x="1030" y="868"/>
                      </a:lnTo>
                      <a:lnTo>
                        <a:pt x="980" y="882"/>
                      </a:lnTo>
                      <a:lnTo>
                        <a:pt x="915" y="901"/>
                      </a:lnTo>
                      <a:lnTo>
                        <a:pt x="846" y="911"/>
                      </a:lnTo>
                      <a:lnTo>
                        <a:pt x="780" y="915"/>
                      </a:lnTo>
                      <a:lnTo>
                        <a:pt x="724" y="923"/>
                      </a:lnTo>
                      <a:lnTo>
                        <a:pt x="671" y="928"/>
                      </a:lnTo>
                      <a:lnTo>
                        <a:pt x="530" y="928"/>
                      </a:lnTo>
                      <a:lnTo>
                        <a:pt x="443" y="920"/>
                      </a:lnTo>
                      <a:lnTo>
                        <a:pt x="365" y="911"/>
                      </a:lnTo>
                      <a:lnTo>
                        <a:pt x="305" y="901"/>
                      </a:lnTo>
                      <a:lnTo>
                        <a:pt x="249" y="890"/>
                      </a:lnTo>
                      <a:lnTo>
                        <a:pt x="193" y="873"/>
                      </a:lnTo>
                      <a:lnTo>
                        <a:pt x="130" y="849"/>
                      </a:lnTo>
                      <a:lnTo>
                        <a:pt x="86" y="828"/>
                      </a:lnTo>
                      <a:lnTo>
                        <a:pt x="49" y="812"/>
                      </a:lnTo>
                      <a:lnTo>
                        <a:pt x="30" y="788"/>
                      </a:lnTo>
                      <a:lnTo>
                        <a:pt x="11" y="767"/>
                      </a:lnTo>
                      <a:lnTo>
                        <a:pt x="2" y="750"/>
                      </a:lnTo>
                      <a:lnTo>
                        <a:pt x="0" y="740"/>
                      </a:lnTo>
                      <a:lnTo>
                        <a:pt x="0" y="0"/>
                      </a:lnTo>
                      <a:lnTo>
                        <a:pt x="120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B8EB2"/>
                    </a:gs>
                    <a:gs pos="50000">
                      <a:srgbClr val="99CCFF"/>
                    </a:gs>
                    <a:gs pos="100000">
                      <a:srgbClr val="6B8EB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54" name="Oval 171"/>
                <p:cNvSpPr>
                  <a:spLocks noChangeArrowheads="1"/>
                </p:cNvSpPr>
                <p:nvPr/>
              </p:nvSpPr>
              <p:spPr bwMode="auto">
                <a:xfrm>
                  <a:off x="3221" y="1728"/>
                  <a:ext cx="1195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B8EB2"/>
                    </a:gs>
                    <a:gs pos="100000">
                      <a:srgbClr val="99CC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7143" name="Line 172"/>
              <p:cNvSpPr>
                <a:spLocks noChangeShapeType="1"/>
              </p:cNvSpPr>
              <p:nvPr/>
            </p:nvSpPr>
            <p:spPr bwMode="auto">
              <a:xfrm flipH="1" flipV="1">
                <a:off x="2970" y="1287"/>
                <a:ext cx="54" cy="1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144" name="Arc 173"/>
              <p:cNvSpPr>
                <a:spLocks/>
              </p:cNvSpPr>
              <p:nvPr/>
            </p:nvSpPr>
            <p:spPr bwMode="auto">
              <a:xfrm>
                <a:off x="3175" y="1169"/>
                <a:ext cx="137" cy="223"/>
              </a:xfrm>
              <a:custGeom>
                <a:avLst/>
                <a:gdLst>
                  <a:gd name="T0" fmla="*/ 0 w 21404"/>
                  <a:gd name="T1" fmla="*/ 0 h 21543"/>
                  <a:gd name="T2" fmla="*/ 0 w 21404"/>
                  <a:gd name="T3" fmla="*/ 0 h 21543"/>
                  <a:gd name="T4" fmla="*/ 0 w 21404"/>
                  <a:gd name="T5" fmla="*/ 0 h 21543"/>
                  <a:gd name="T6" fmla="*/ 0 60000 65536"/>
                  <a:gd name="T7" fmla="*/ 0 60000 65536"/>
                  <a:gd name="T8" fmla="*/ 0 60000 65536"/>
                  <a:gd name="T9" fmla="*/ 0 w 21404"/>
                  <a:gd name="T10" fmla="*/ 0 h 21543"/>
                  <a:gd name="T11" fmla="*/ 21404 w 21404"/>
                  <a:gd name="T12" fmla="*/ 21543 h 215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4" h="21543" fill="none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</a:path>
                  <a:path w="21404" h="21543" stroke="0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47145" name="Picture 174" descr="queue_tab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202" y="978"/>
                <a:ext cx="147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6" name="Rectangle 175"/>
              <p:cNvSpPr>
                <a:spLocks noChangeArrowheads="1"/>
              </p:cNvSpPr>
              <p:nvPr/>
            </p:nvSpPr>
            <p:spPr bwMode="auto">
              <a:xfrm>
                <a:off x="2910" y="1147"/>
                <a:ext cx="46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47147" name="Picture 176" descr="tabl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878" y="1073"/>
                <a:ext cx="172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48" name="Picture 1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5" y="720"/>
                <a:ext cx="16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49" name="Picture 17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3" y="720"/>
                <a:ext cx="169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50" name="AutoShape 179"/>
              <p:cNvSpPr>
                <a:spLocks noChangeArrowheads="1"/>
              </p:cNvSpPr>
              <p:nvPr/>
            </p:nvSpPr>
            <p:spPr bwMode="auto">
              <a:xfrm>
                <a:off x="2993" y="875"/>
                <a:ext cx="85" cy="98"/>
              </a:xfrm>
              <a:prstGeom prst="upDownArrow">
                <a:avLst>
                  <a:gd name="adj1" fmla="val 50000"/>
                  <a:gd name="adj2" fmla="val 2305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1" name="AutoShape 180"/>
              <p:cNvSpPr>
                <a:spLocks noChangeArrowheads="1"/>
              </p:cNvSpPr>
              <p:nvPr/>
            </p:nvSpPr>
            <p:spPr bwMode="auto">
              <a:xfrm>
                <a:off x="3154" y="871"/>
                <a:ext cx="85" cy="102"/>
              </a:xfrm>
              <a:prstGeom prst="upDownArrow">
                <a:avLst>
                  <a:gd name="adj1" fmla="val 50000"/>
                  <a:gd name="adj2" fmla="val 24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2" name="Rectangle 181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 b="1"/>
                  <a:t>A</a:t>
                </a:r>
                <a:endParaRPr lang="en-US" b="1"/>
              </a:p>
            </p:txBody>
          </p:sp>
        </p:grpSp>
        <p:sp>
          <p:nvSpPr>
            <p:cNvPr id="47139" name="Text Box 185"/>
            <p:cNvSpPr txBox="1">
              <a:spLocks noChangeArrowheads="1"/>
            </p:cNvSpPr>
            <p:nvPr/>
          </p:nvSpPr>
          <p:spPr bwMode="auto">
            <a:xfrm>
              <a:off x="2667000" y="5105400"/>
              <a:ext cx="379807" cy="878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/>
                <a:t>5</a:t>
              </a:r>
              <a:endParaRPr lang="en-US" sz="6000" dirty="0"/>
            </a:p>
          </p:txBody>
        </p:sp>
      </p:grpSp>
      <p:sp>
        <p:nvSpPr>
          <p:cNvPr id="189" name="AutoShape 187"/>
          <p:cNvSpPr>
            <a:spLocks noChangeArrowheads="1"/>
          </p:cNvSpPr>
          <p:nvPr/>
        </p:nvSpPr>
        <p:spPr bwMode="auto">
          <a:xfrm rot="607056">
            <a:off x="4360091" y="3427515"/>
            <a:ext cx="1108075" cy="2908300"/>
          </a:xfrm>
          <a:prstGeom prst="curvedLeftArrow">
            <a:avLst>
              <a:gd name="adj1" fmla="val 22638"/>
              <a:gd name="adj2" fmla="val 79918"/>
              <a:gd name="adj3" fmla="val 15421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0" name="Rectangle 188"/>
          <p:cNvSpPr>
            <a:spLocks noChangeArrowheads="1"/>
          </p:cNvSpPr>
          <p:nvPr/>
        </p:nvSpPr>
        <p:spPr bwMode="auto">
          <a:xfrm>
            <a:off x="5562600" y="1524000"/>
            <a:ext cx="3581400" cy="452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spcBef>
                <a:spcPct val="20000"/>
              </a:spcBef>
              <a:buClr>
                <a:srgbClr val="3861AA"/>
              </a:buClr>
              <a:buFontTx/>
              <a:buAutoNum type="arabicPeriod"/>
            </a:pPr>
            <a:r>
              <a:rPr lang="en-US" sz="2000" dirty="0" smtClean="0"/>
              <a:t>Stop </a:t>
            </a:r>
            <a:r>
              <a:rPr lang="en-US" sz="2000" dirty="0"/>
              <a:t>replication to </a:t>
            </a:r>
            <a:r>
              <a:rPr lang="en-US" sz="2000" dirty="0" smtClean="0"/>
              <a:t>one of the sites </a:t>
            </a:r>
          </a:p>
          <a:p>
            <a:pPr marL="287338" indent="-287338">
              <a:spcBef>
                <a:spcPct val="20000"/>
              </a:spcBef>
              <a:buClr>
                <a:srgbClr val="3861AA"/>
              </a:buClr>
              <a:buFontTx/>
              <a:buAutoNum type="arabicPeriod"/>
            </a:pPr>
            <a:r>
              <a:rPr lang="en-US" sz="2000" dirty="0" smtClean="0"/>
              <a:t>Use this site to recover the broken one (TT)</a:t>
            </a:r>
          </a:p>
          <a:p>
            <a:pPr marL="287338" indent="-287338">
              <a:spcBef>
                <a:spcPct val="20000"/>
              </a:spcBef>
              <a:buClr>
                <a:srgbClr val="3861AA"/>
              </a:buClr>
              <a:buFontTx/>
              <a:buAutoNum type="arabicPeriod"/>
            </a:pPr>
            <a:r>
              <a:rPr lang="en-US" sz="2000" dirty="0" smtClean="0"/>
              <a:t>Split replication and recover lagging replicas</a:t>
            </a:r>
          </a:p>
          <a:p>
            <a:pPr marL="287338" indent="-287338">
              <a:spcBef>
                <a:spcPct val="20000"/>
              </a:spcBef>
              <a:buClr>
                <a:srgbClr val="3861AA"/>
              </a:buClr>
              <a:buFontTx/>
              <a:buAutoNum type="arabicPeriod"/>
            </a:pPr>
            <a:r>
              <a:rPr lang="en-US" sz="2000" dirty="0" smtClean="0"/>
              <a:t>Merge both replication</a:t>
            </a:r>
            <a:endParaRPr lang="en-US" sz="2000" dirty="0"/>
          </a:p>
          <a:p>
            <a:pPr marL="287338" indent="-287338"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endParaRPr lang="en-US" sz="2000" dirty="0"/>
          </a:p>
        </p:txBody>
      </p:sp>
      <p:grpSp>
        <p:nvGrpSpPr>
          <p:cNvPr id="47105" name="Group 189"/>
          <p:cNvGrpSpPr>
            <a:grpSpLocks/>
          </p:cNvGrpSpPr>
          <p:nvPr/>
        </p:nvGrpSpPr>
        <p:grpSpPr bwMode="auto">
          <a:xfrm>
            <a:off x="4130675" y="2170113"/>
            <a:ext cx="817563" cy="877887"/>
            <a:chOff x="3984" y="1382"/>
            <a:chExt cx="720" cy="845"/>
          </a:xfrm>
        </p:grpSpPr>
        <p:grpSp>
          <p:nvGrpSpPr>
            <p:cNvPr id="47108" name="Group 190"/>
            <p:cNvGrpSpPr>
              <a:grpSpLocks/>
            </p:cNvGrpSpPr>
            <p:nvPr/>
          </p:nvGrpSpPr>
          <p:grpSpPr bwMode="auto">
            <a:xfrm>
              <a:off x="4128" y="1392"/>
              <a:ext cx="576" cy="720"/>
              <a:chOff x="2832" y="720"/>
              <a:chExt cx="576" cy="720"/>
            </a:xfrm>
          </p:grpSpPr>
          <p:grpSp>
            <p:nvGrpSpPr>
              <p:cNvPr id="47109" name="Group 191"/>
              <p:cNvGrpSpPr>
                <a:grpSpLocks/>
              </p:cNvGrpSpPr>
              <p:nvPr/>
            </p:nvGrpSpPr>
            <p:grpSpPr bwMode="auto">
              <a:xfrm>
                <a:off x="2832" y="908"/>
                <a:ext cx="576" cy="522"/>
                <a:chOff x="3216" y="1728"/>
                <a:chExt cx="1201" cy="1057"/>
              </a:xfrm>
            </p:grpSpPr>
            <p:sp>
              <p:nvSpPr>
                <p:cNvPr id="47134" name="Freeform 192"/>
                <p:cNvSpPr>
                  <a:spLocks/>
                </p:cNvSpPr>
                <p:nvPr/>
              </p:nvSpPr>
              <p:spPr bwMode="auto">
                <a:xfrm>
                  <a:off x="3216" y="1856"/>
                  <a:ext cx="1201" cy="929"/>
                </a:xfrm>
                <a:custGeom>
                  <a:avLst/>
                  <a:gdLst>
                    <a:gd name="T0" fmla="*/ 1200 w 1201"/>
                    <a:gd name="T1" fmla="*/ 0 h 929"/>
                    <a:gd name="T2" fmla="*/ 1200 w 1201"/>
                    <a:gd name="T3" fmla="*/ 736 h 929"/>
                    <a:gd name="T4" fmla="*/ 1196 w 1201"/>
                    <a:gd name="T5" fmla="*/ 759 h 929"/>
                    <a:gd name="T6" fmla="*/ 1174 w 1201"/>
                    <a:gd name="T7" fmla="*/ 785 h 929"/>
                    <a:gd name="T8" fmla="*/ 1140 w 1201"/>
                    <a:gd name="T9" fmla="*/ 814 h 929"/>
                    <a:gd name="T10" fmla="*/ 1102 w 1201"/>
                    <a:gd name="T11" fmla="*/ 835 h 929"/>
                    <a:gd name="T12" fmla="*/ 1077 w 1201"/>
                    <a:gd name="T13" fmla="*/ 847 h 929"/>
                    <a:gd name="T14" fmla="*/ 1030 w 1201"/>
                    <a:gd name="T15" fmla="*/ 868 h 929"/>
                    <a:gd name="T16" fmla="*/ 980 w 1201"/>
                    <a:gd name="T17" fmla="*/ 882 h 929"/>
                    <a:gd name="T18" fmla="*/ 915 w 1201"/>
                    <a:gd name="T19" fmla="*/ 901 h 929"/>
                    <a:gd name="T20" fmla="*/ 846 w 1201"/>
                    <a:gd name="T21" fmla="*/ 911 h 929"/>
                    <a:gd name="T22" fmla="*/ 780 w 1201"/>
                    <a:gd name="T23" fmla="*/ 915 h 929"/>
                    <a:gd name="T24" fmla="*/ 724 w 1201"/>
                    <a:gd name="T25" fmla="*/ 923 h 929"/>
                    <a:gd name="T26" fmla="*/ 671 w 1201"/>
                    <a:gd name="T27" fmla="*/ 928 h 929"/>
                    <a:gd name="T28" fmla="*/ 530 w 1201"/>
                    <a:gd name="T29" fmla="*/ 928 h 929"/>
                    <a:gd name="T30" fmla="*/ 443 w 1201"/>
                    <a:gd name="T31" fmla="*/ 920 h 929"/>
                    <a:gd name="T32" fmla="*/ 365 w 1201"/>
                    <a:gd name="T33" fmla="*/ 911 h 929"/>
                    <a:gd name="T34" fmla="*/ 305 w 1201"/>
                    <a:gd name="T35" fmla="*/ 901 h 929"/>
                    <a:gd name="T36" fmla="*/ 249 w 1201"/>
                    <a:gd name="T37" fmla="*/ 890 h 929"/>
                    <a:gd name="T38" fmla="*/ 193 w 1201"/>
                    <a:gd name="T39" fmla="*/ 873 h 929"/>
                    <a:gd name="T40" fmla="*/ 130 w 1201"/>
                    <a:gd name="T41" fmla="*/ 849 h 929"/>
                    <a:gd name="T42" fmla="*/ 86 w 1201"/>
                    <a:gd name="T43" fmla="*/ 828 h 929"/>
                    <a:gd name="T44" fmla="*/ 49 w 1201"/>
                    <a:gd name="T45" fmla="*/ 812 h 929"/>
                    <a:gd name="T46" fmla="*/ 30 w 1201"/>
                    <a:gd name="T47" fmla="*/ 788 h 929"/>
                    <a:gd name="T48" fmla="*/ 11 w 1201"/>
                    <a:gd name="T49" fmla="*/ 767 h 929"/>
                    <a:gd name="T50" fmla="*/ 2 w 1201"/>
                    <a:gd name="T51" fmla="*/ 750 h 929"/>
                    <a:gd name="T52" fmla="*/ 0 w 1201"/>
                    <a:gd name="T53" fmla="*/ 740 h 929"/>
                    <a:gd name="T54" fmla="*/ 0 w 1201"/>
                    <a:gd name="T55" fmla="*/ 0 h 929"/>
                    <a:gd name="T56" fmla="*/ 1200 w 1201"/>
                    <a:gd name="T57" fmla="*/ 0 h 9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01"/>
                    <a:gd name="T88" fmla="*/ 0 h 929"/>
                    <a:gd name="T89" fmla="*/ 1201 w 1201"/>
                    <a:gd name="T90" fmla="*/ 929 h 9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01" h="929">
                      <a:moveTo>
                        <a:pt x="1200" y="0"/>
                      </a:moveTo>
                      <a:lnTo>
                        <a:pt x="1200" y="736"/>
                      </a:lnTo>
                      <a:lnTo>
                        <a:pt x="1196" y="759"/>
                      </a:lnTo>
                      <a:lnTo>
                        <a:pt x="1174" y="785"/>
                      </a:lnTo>
                      <a:lnTo>
                        <a:pt x="1140" y="814"/>
                      </a:lnTo>
                      <a:lnTo>
                        <a:pt x="1102" y="835"/>
                      </a:lnTo>
                      <a:lnTo>
                        <a:pt x="1077" y="847"/>
                      </a:lnTo>
                      <a:lnTo>
                        <a:pt x="1030" y="868"/>
                      </a:lnTo>
                      <a:lnTo>
                        <a:pt x="980" y="882"/>
                      </a:lnTo>
                      <a:lnTo>
                        <a:pt x="915" y="901"/>
                      </a:lnTo>
                      <a:lnTo>
                        <a:pt x="846" y="911"/>
                      </a:lnTo>
                      <a:lnTo>
                        <a:pt x="780" y="915"/>
                      </a:lnTo>
                      <a:lnTo>
                        <a:pt x="724" y="923"/>
                      </a:lnTo>
                      <a:lnTo>
                        <a:pt x="671" y="928"/>
                      </a:lnTo>
                      <a:lnTo>
                        <a:pt x="530" y="928"/>
                      </a:lnTo>
                      <a:lnTo>
                        <a:pt x="443" y="920"/>
                      </a:lnTo>
                      <a:lnTo>
                        <a:pt x="365" y="911"/>
                      </a:lnTo>
                      <a:lnTo>
                        <a:pt x="305" y="901"/>
                      </a:lnTo>
                      <a:lnTo>
                        <a:pt x="249" y="890"/>
                      </a:lnTo>
                      <a:lnTo>
                        <a:pt x="193" y="873"/>
                      </a:lnTo>
                      <a:lnTo>
                        <a:pt x="130" y="849"/>
                      </a:lnTo>
                      <a:lnTo>
                        <a:pt x="86" y="828"/>
                      </a:lnTo>
                      <a:lnTo>
                        <a:pt x="49" y="812"/>
                      </a:lnTo>
                      <a:lnTo>
                        <a:pt x="30" y="788"/>
                      </a:lnTo>
                      <a:lnTo>
                        <a:pt x="11" y="767"/>
                      </a:lnTo>
                      <a:lnTo>
                        <a:pt x="2" y="750"/>
                      </a:lnTo>
                      <a:lnTo>
                        <a:pt x="0" y="740"/>
                      </a:lnTo>
                      <a:lnTo>
                        <a:pt x="0" y="0"/>
                      </a:lnTo>
                      <a:lnTo>
                        <a:pt x="120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B8EB2"/>
                    </a:gs>
                    <a:gs pos="50000">
                      <a:srgbClr val="99CCFF"/>
                    </a:gs>
                    <a:gs pos="100000">
                      <a:srgbClr val="6B8EB2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35" name="Oval 193"/>
                <p:cNvSpPr>
                  <a:spLocks noChangeArrowheads="1"/>
                </p:cNvSpPr>
                <p:nvPr/>
              </p:nvSpPr>
              <p:spPr bwMode="auto">
                <a:xfrm>
                  <a:off x="3221" y="1728"/>
                  <a:ext cx="1195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B8EB2"/>
                    </a:gs>
                    <a:gs pos="100000">
                      <a:srgbClr val="99CC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7124" name="Line 194"/>
              <p:cNvSpPr>
                <a:spLocks noChangeShapeType="1"/>
              </p:cNvSpPr>
              <p:nvPr/>
            </p:nvSpPr>
            <p:spPr bwMode="auto">
              <a:xfrm flipH="1" flipV="1">
                <a:off x="2970" y="1287"/>
                <a:ext cx="54" cy="1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125" name="Arc 195"/>
              <p:cNvSpPr>
                <a:spLocks/>
              </p:cNvSpPr>
              <p:nvPr/>
            </p:nvSpPr>
            <p:spPr bwMode="auto">
              <a:xfrm>
                <a:off x="3175" y="1169"/>
                <a:ext cx="137" cy="223"/>
              </a:xfrm>
              <a:custGeom>
                <a:avLst/>
                <a:gdLst>
                  <a:gd name="T0" fmla="*/ 0 w 21404"/>
                  <a:gd name="T1" fmla="*/ 0 h 21543"/>
                  <a:gd name="T2" fmla="*/ 0 w 21404"/>
                  <a:gd name="T3" fmla="*/ 0 h 21543"/>
                  <a:gd name="T4" fmla="*/ 0 w 21404"/>
                  <a:gd name="T5" fmla="*/ 0 h 21543"/>
                  <a:gd name="T6" fmla="*/ 0 60000 65536"/>
                  <a:gd name="T7" fmla="*/ 0 60000 65536"/>
                  <a:gd name="T8" fmla="*/ 0 60000 65536"/>
                  <a:gd name="T9" fmla="*/ 0 w 21404"/>
                  <a:gd name="T10" fmla="*/ 0 h 21543"/>
                  <a:gd name="T11" fmla="*/ 21404 w 21404"/>
                  <a:gd name="T12" fmla="*/ 21543 h 215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4" h="21543" fill="none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</a:path>
                  <a:path w="21404" h="21543" stroke="0" extrusionOk="0">
                    <a:moveTo>
                      <a:pt x="21404" y="2896"/>
                    </a:moveTo>
                    <a:cubicBezTo>
                      <a:pt x="20034" y="13021"/>
                      <a:pt x="11757" y="20801"/>
                      <a:pt x="1567" y="215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47126" name="Picture 196" descr="queue_tab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202" y="978"/>
                <a:ext cx="147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27" name="Rectangle 197"/>
              <p:cNvSpPr>
                <a:spLocks noChangeArrowheads="1"/>
              </p:cNvSpPr>
              <p:nvPr/>
            </p:nvSpPr>
            <p:spPr bwMode="auto">
              <a:xfrm>
                <a:off x="2910" y="1147"/>
                <a:ext cx="46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47128" name="Picture 198" descr="table0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878" y="1073"/>
                <a:ext cx="172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29" name="Picture 19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5" y="720"/>
                <a:ext cx="16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30" name="Picture 2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3" y="720"/>
                <a:ext cx="169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1" name="AutoShape 201"/>
              <p:cNvSpPr>
                <a:spLocks noChangeArrowheads="1"/>
              </p:cNvSpPr>
              <p:nvPr/>
            </p:nvSpPr>
            <p:spPr bwMode="auto">
              <a:xfrm>
                <a:off x="2993" y="875"/>
                <a:ext cx="85" cy="98"/>
              </a:xfrm>
              <a:prstGeom prst="upDownArrow">
                <a:avLst>
                  <a:gd name="adj1" fmla="val 50000"/>
                  <a:gd name="adj2" fmla="val 2305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32" name="AutoShape 202"/>
              <p:cNvSpPr>
                <a:spLocks noChangeArrowheads="1"/>
              </p:cNvSpPr>
              <p:nvPr/>
            </p:nvSpPr>
            <p:spPr bwMode="auto">
              <a:xfrm>
                <a:off x="3154" y="871"/>
                <a:ext cx="85" cy="102"/>
              </a:xfrm>
              <a:prstGeom prst="upDownArrow">
                <a:avLst>
                  <a:gd name="adj1" fmla="val 50000"/>
                  <a:gd name="adj2" fmla="val 24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33" name="Rectangle 203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 b="1"/>
                  <a:t>A</a:t>
                </a:r>
                <a:endParaRPr lang="en-US" b="1"/>
              </a:p>
            </p:txBody>
          </p:sp>
        </p:grpSp>
        <p:sp>
          <p:nvSpPr>
            <p:cNvPr id="47122" name="Text Box 204"/>
            <p:cNvSpPr txBox="1">
              <a:spLocks noChangeArrowheads="1"/>
            </p:cNvSpPr>
            <p:nvPr/>
          </p:nvSpPr>
          <p:spPr bwMode="auto">
            <a:xfrm>
              <a:off x="3984" y="1382"/>
              <a:ext cx="336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/>
                <a:t>3</a:t>
              </a:r>
              <a:endParaRPr lang="en-US" sz="6000"/>
            </a:p>
          </p:txBody>
        </p:sp>
      </p:grpSp>
      <p:sp>
        <p:nvSpPr>
          <p:cNvPr id="205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r>
              <a:rPr lang="en-US" sz="2400" dirty="0" smtClean="0"/>
              <a:t>Broken </a:t>
            </a:r>
            <a:r>
              <a:rPr lang="en-US" sz="2400" dirty="0"/>
              <a:t>site </a:t>
            </a:r>
            <a:r>
              <a:rPr lang="en-US" sz="2400" dirty="0" smtClean="0"/>
              <a:t>is out </a:t>
            </a:r>
            <a:r>
              <a:rPr lang="en-US" sz="2400" dirty="0"/>
              <a:t>of the Streams recovery </a:t>
            </a:r>
            <a:r>
              <a:rPr lang="en-US" sz="2400" dirty="0" smtClean="0"/>
              <a:t>window 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3861AA"/>
              </a:buClr>
              <a:buFontTx/>
              <a:buChar char="•"/>
            </a:pPr>
            <a:r>
              <a:rPr lang="en-US" sz="2400" dirty="0" smtClean="0">
                <a:solidFill>
                  <a:srgbClr val="00529E"/>
                </a:solidFill>
              </a:rPr>
              <a:t>Using </a:t>
            </a:r>
            <a:r>
              <a:rPr lang="en-US" sz="2400" dirty="0">
                <a:solidFill>
                  <a:srgbClr val="00529E"/>
                </a:solidFill>
              </a:rPr>
              <a:t>Transportable </a:t>
            </a:r>
            <a:r>
              <a:rPr lang="en-US" sz="2400" dirty="0" err="1">
                <a:solidFill>
                  <a:srgbClr val="00529E"/>
                </a:solidFill>
              </a:rPr>
              <a:t>Tablespaces</a:t>
            </a:r>
            <a:endParaRPr lang="en-US" dirty="0"/>
          </a:p>
        </p:txBody>
      </p:sp>
      <p:sp>
        <p:nvSpPr>
          <p:cNvPr id="209" name="Line 81"/>
          <p:cNvSpPr>
            <a:spLocks noChangeShapeType="1"/>
          </p:cNvSpPr>
          <p:nvPr/>
        </p:nvSpPr>
        <p:spPr bwMode="auto">
          <a:xfrm>
            <a:off x="977913" y="3485177"/>
            <a:ext cx="977876" cy="911625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96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6736 -0.130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-655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7795 -0.2803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402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13078 L 0.11736 -0.308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9" grpId="0" animBg="1"/>
      <p:bldP spid="189" grpId="1" animBg="1"/>
      <p:bldP spid="190" grpId="0" animBg="1"/>
      <p:bldP spid="209" grpId="0" animBg="1"/>
      <p:bldP spid="20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Periodic Maintenance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  <a:ea typeface="ＭＳ Ｐゴシック" charset="-128"/>
              </a:rPr>
              <a:t>Dump fresh copy of Dictionary to redo</a:t>
            </a:r>
          </a:p>
          <a:p>
            <a:pPr lvl="1"/>
            <a:r>
              <a:rPr lang="fr-FR" dirty="0" smtClean="0">
                <a:ea typeface="ＭＳ Ｐゴシック" charset="-128"/>
              </a:rPr>
              <a:t>r</a:t>
            </a:r>
            <a:r>
              <a:rPr lang="en-GB" dirty="0" smtClean="0">
                <a:ea typeface="ＭＳ Ｐゴシック" charset="-128"/>
              </a:rPr>
              <a:t>educes the amount of logs to be processed in case of additional process creation or recreation</a:t>
            </a:r>
          </a:p>
          <a:p>
            <a:pPr lvl="1"/>
            <a:r>
              <a:rPr lang="en-GB" dirty="0">
                <a:ea typeface="ＭＳ Ｐゴシック" charset="-128"/>
              </a:rPr>
              <a:t>f</a:t>
            </a:r>
            <a:r>
              <a:rPr lang="en-GB" dirty="0" smtClean="0">
                <a:ea typeface="ＭＳ Ｐゴシック" charset="-128"/>
              </a:rPr>
              <a:t>requency: every day</a:t>
            </a:r>
          </a:p>
          <a:p>
            <a:r>
              <a:rPr lang="en-GB" dirty="0" smtClean="0">
                <a:solidFill>
                  <a:srgbClr val="7030A0"/>
                </a:solidFill>
                <a:ea typeface="ＭＳ Ｐゴシック" charset="-128"/>
              </a:rPr>
              <a:t>Shrink </a:t>
            </a:r>
            <a:r>
              <a:rPr lang="en-GB" dirty="0" err="1" smtClean="0">
                <a:solidFill>
                  <a:srgbClr val="7030A0"/>
                </a:solidFill>
                <a:ea typeface="ＭＳ Ｐゴシック" charset="-128"/>
              </a:rPr>
              <a:t>Logminer</a:t>
            </a:r>
            <a:r>
              <a:rPr lang="en-GB" dirty="0" smtClean="0">
                <a:solidFill>
                  <a:srgbClr val="7030A0"/>
                </a:solidFill>
                <a:ea typeface="ＭＳ Ｐゴシック" charset="-128"/>
              </a:rPr>
              <a:t> checkpoint table</a:t>
            </a:r>
          </a:p>
          <a:p>
            <a:pPr lvl="1"/>
            <a:r>
              <a:rPr lang="fr-FR" dirty="0" smtClean="0">
                <a:ea typeface="ＭＳ Ｐゴシック" charset="-128"/>
              </a:rPr>
              <a:t>i</a:t>
            </a:r>
            <a:r>
              <a:rPr lang="en-GB" dirty="0" err="1" smtClean="0">
                <a:ea typeface="ＭＳ Ｐゴシック" charset="-128"/>
              </a:rPr>
              <a:t>mproves</a:t>
            </a:r>
            <a:r>
              <a:rPr lang="en-GB" dirty="0" smtClean="0">
                <a:ea typeface="ＭＳ Ｐゴシック" charset="-128"/>
              </a:rPr>
              <a:t> capture performance</a:t>
            </a:r>
          </a:p>
          <a:p>
            <a:pPr lvl="1"/>
            <a:r>
              <a:rPr lang="en-GB" dirty="0" smtClean="0">
                <a:ea typeface="ＭＳ Ｐゴシック" charset="-128"/>
              </a:rPr>
              <a:t>frequency: every week</a:t>
            </a:r>
          </a:p>
          <a:p>
            <a:pPr lvl="1"/>
            <a:r>
              <a:rPr lang="en-GB" sz="2000" dirty="0">
                <a:solidFill>
                  <a:schemeClr val="accent4"/>
                </a:solidFill>
              </a:rPr>
              <a:t>Doc </a:t>
            </a:r>
            <a:r>
              <a:rPr lang="en-GB" sz="2000" dirty="0" smtClean="0">
                <a:solidFill>
                  <a:schemeClr val="accent4"/>
                </a:solidFill>
              </a:rPr>
              <a:t>ID </a:t>
            </a:r>
            <a:r>
              <a:rPr lang="en-GB" sz="2000" dirty="0" smtClean="0">
                <a:solidFill>
                  <a:srgbClr val="808080"/>
                </a:solidFill>
                <a:ea typeface="ＭＳ Ｐゴシック" charset="-128"/>
              </a:rPr>
              <a:t>429599.1</a:t>
            </a:r>
          </a:p>
          <a:p>
            <a:r>
              <a:rPr lang="en-GB" dirty="0" smtClean="0">
                <a:solidFill>
                  <a:srgbClr val="7030A0"/>
                </a:solidFill>
                <a:ea typeface="ＭＳ Ｐゴシック" charset="-128"/>
              </a:rPr>
              <a:t>Review the list of specific Streams patches</a:t>
            </a:r>
          </a:p>
          <a:p>
            <a:pPr lvl="1"/>
            <a:r>
              <a:rPr lang="en-GB" sz="2000" dirty="0">
                <a:solidFill>
                  <a:schemeClr val="accent4"/>
                </a:solidFill>
              </a:rPr>
              <a:t>Doc </a:t>
            </a:r>
            <a:r>
              <a:rPr lang="en-GB" sz="2000" dirty="0" smtClean="0">
                <a:solidFill>
                  <a:schemeClr val="accent4"/>
                </a:solidFill>
              </a:rPr>
              <a:t>ID</a:t>
            </a:r>
            <a:r>
              <a:rPr lang="en-GB" sz="2000" dirty="0" smtClean="0">
                <a:solidFill>
                  <a:srgbClr val="808080"/>
                </a:solidFill>
                <a:ea typeface="ＭＳ Ｐゴシック" charset="-128"/>
              </a:rPr>
              <a:t> 437838.1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012" name="Espace réservé du pied de page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0"/>
            <a:ext cx="1676400" cy="14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1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Lessons Learned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Use </a:t>
            </a:r>
            <a:r>
              <a:rPr lang="en-US" sz="2800" dirty="0">
                <a:ea typeface="ＭＳ Ｐゴシック" charset="-128"/>
              </a:rPr>
              <a:t>heartbeat table to validate </a:t>
            </a:r>
            <a:r>
              <a:rPr lang="en-US" sz="2800" dirty="0" smtClean="0">
                <a:ea typeface="ＭＳ Ｐゴシック" charset="-128"/>
              </a:rPr>
              <a:t>replication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SQL </a:t>
            </a:r>
            <a:r>
              <a:rPr lang="en-US" sz="2800" dirty="0">
                <a:ea typeface="ＭＳ Ｐゴシック" charset="-128"/>
              </a:rPr>
              <a:t>bulk operations (at the source </a:t>
            </a:r>
            <a:r>
              <a:rPr lang="en-US" sz="2800" dirty="0" err="1">
                <a:ea typeface="ＭＳ Ｐゴシック" charset="-128"/>
              </a:rPr>
              <a:t>db</a:t>
            </a:r>
            <a:r>
              <a:rPr lang="en-US" sz="2800" dirty="0">
                <a:ea typeface="ＭＳ Ｐゴシック" charset="-128"/>
              </a:rPr>
              <a:t>) </a:t>
            </a:r>
            <a:r>
              <a:rPr lang="en-GB" sz="2800" dirty="0">
                <a:ea typeface="ＭＳ Ｐゴシック" charset="-128"/>
              </a:rPr>
              <a:t>processing</a:t>
            </a:r>
            <a:r>
              <a:rPr lang="fr-FR" sz="2800" dirty="0">
                <a:ea typeface="ＭＳ Ｐゴシック" charset="-128"/>
              </a:rPr>
              <a:t> </a:t>
            </a:r>
            <a:r>
              <a:rPr lang="en-GB" sz="2800" dirty="0">
                <a:solidFill>
                  <a:srgbClr val="00529E"/>
                </a:solidFill>
                <a:ea typeface="ＭＳ Ｐゴシック" charset="-128"/>
              </a:rPr>
              <a:t>using session </a:t>
            </a:r>
            <a:r>
              <a:rPr lang="en-GB" sz="2800" dirty="0" smtClean="0">
                <a:solidFill>
                  <a:srgbClr val="00529E"/>
                </a:solidFill>
                <a:ea typeface="ＭＳ Ｐゴシック" charset="-128"/>
              </a:rPr>
              <a:t>tagging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Performance </a:t>
            </a:r>
            <a:r>
              <a:rPr lang="en-US" sz="2800" dirty="0">
                <a:ea typeface="ＭＳ Ｐゴシック" charset="-128"/>
              </a:rPr>
              <a:t>impact of long transactions (non-frequent commits</a:t>
            </a:r>
            <a:r>
              <a:rPr lang="en-US" sz="2800" dirty="0" smtClean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-128"/>
              </a:rPr>
              <a:t>Avoid </a:t>
            </a:r>
            <a:r>
              <a:rPr lang="en-US" sz="2800" dirty="0" smtClean="0">
                <a:ea typeface="ＭＳ Ｐゴシック" charset="-128"/>
              </a:rPr>
              <a:t>using system </a:t>
            </a:r>
            <a:r>
              <a:rPr lang="en-US" sz="2800" dirty="0">
                <a:ea typeface="ＭＳ Ｐゴシック" charset="-128"/>
              </a:rPr>
              <a:t>generated </a:t>
            </a:r>
            <a:r>
              <a:rPr lang="en-US" sz="2800" dirty="0" smtClean="0">
                <a:ea typeface="ＭＳ Ｐゴシック" charset="-128"/>
              </a:rPr>
              <a:t>names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Grantee must exist at all destinations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Protect schemas against reckless DDL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use reader, writer accounts and lock objects owner</a:t>
            </a:r>
          </a:p>
          <a:p>
            <a:pPr marL="36576" indent="0">
              <a:buNone/>
            </a:pPr>
            <a:endParaRPr lang="en-GB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060" name="Espace réservé du pied de page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UKOUG 2013</a:t>
            </a:r>
            <a:endParaRPr lang="en-US"/>
          </a:p>
        </p:txBody>
      </p:sp>
      <p:pic>
        <p:nvPicPr>
          <p:cNvPr id="2050" name="Picture 2" descr="https://encrypted-tbn0.gstatic.com/images?q=tbn:ANd9GcR3rqRoqmYEoilrae-4CpNa8SLbx7dRog4-EUT28z8qsgFc87zNj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92" y="0"/>
            <a:ext cx="2486025" cy="14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5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Generation </a:t>
            </a:r>
            <a:r>
              <a:rPr lang="en-US" dirty="0" err="1"/>
              <a:t>GoldenGate</a:t>
            </a:r>
            <a:r>
              <a:rPr lang="en-US" dirty="0"/>
              <a:t>(12c) vs. Streams for Physics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Zbigniew Baranowski - CERN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About CERN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CERN’s replication service based on Streams </a:t>
            </a:r>
          </a:p>
          <a:p>
            <a:r>
              <a:rPr lang="en-GB" dirty="0" smtClean="0"/>
              <a:t>Evaluation of </a:t>
            </a:r>
            <a:r>
              <a:rPr lang="en-GB" dirty="0" err="1" smtClean="0"/>
              <a:t>GoldenGate</a:t>
            </a:r>
            <a:r>
              <a:rPr lang="en-GB" dirty="0" smtClean="0"/>
              <a:t>…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…including the latest version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Summary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UKOUG 2013</a:t>
            </a:r>
            <a:endParaRPr lang="en-US">
              <a:solidFill>
                <a:srgbClr val="3861A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17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GoldenGate</a:t>
            </a:r>
            <a:r>
              <a:rPr lang="en-GB" dirty="0"/>
              <a:t> </a:t>
            </a:r>
            <a:r>
              <a:rPr lang="en-GB" dirty="0" smtClean="0"/>
              <a:t>@CERN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CERN since 2010 intensively evaluates GG</a:t>
            </a:r>
          </a:p>
          <a:p>
            <a:pPr lvl="1"/>
            <a:r>
              <a:rPr lang="en-GB" dirty="0" smtClean="0"/>
              <a:t>GG is the </a:t>
            </a:r>
            <a:r>
              <a:rPr lang="en-GB" dirty="0" smtClean="0">
                <a:solidFill>
                  <a:srgbClr val="C00000"/>
                </a:solidFill>
              </a:rPr>
              <a:t>recommended SQL-based </a:t>
            </a:r>
            <a:r>
              <a:rPr lang="en-GB" dirty="0" smtClean="0"/>
              <a:t>replication technology by Oracle</a:t>
            </a:r>
          </a:p>
          <a:p>
            <a:pPr lvl="2"/>
            <a:r>
              <a:rPr lang="en-GB" dirty="0" smtClean="0"/>
              <a:t>Streams is in maintenance mode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Active Data Guard </a:t>
            </a:r>
            <a:r>
              <a:rPr lang="en-GB" dirty="0" smtClean="0"/>
              <a:t>does not apply in all cases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artial database replication to remote sites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AutoShape 2" descr="https://proj-openlab-datagrid-public.web.cern.ch/proj-openlab-datagrid-public/Initial/images/openlab%20logos/OL-LOGO-207-269p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937"/>
            <a:ext cx="931118" cy="12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8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GG architecture (2010)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343400" y="1143000"/>
            <a:ext cx="3175" cy="4424324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85957" y="2018487"/>
            <a:ext cx="1906588" cy="1677988"/>
            <a:chOff x="3216" y="1728"/>
            <a:chExt cx="1201" cy="1057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Freeform 9"/>
          <p:cNvSpPr>
            <a:spLocks/>
          </p:cNvSpPr>
          <p:nvPr/>
        </p:nvSpPr>
        <p:spPr bwMode="auto">
          <a:xfrm>
            <a:off x="1506157" y="2221687"/>
            <a:ext cx="1906588" cy="1474788"/>
          </a:xfrm>
          <a:custGeom>
            <a:avLst/>
            <a:gdLst>
              <a:gd name="T0" fmla="*/ 1200 w 1201"/>
              <a:gd name="T1" fmla="*/ 0 h 929"/>
              <a:gd name="T2" fmla="*/ 1200 w 1201"/>
              <a:gd name="T3" fmla="*/ 736 h 929"/>
              <a:gd name="T4" fmla="*/ 1196 w 1201"/>
              <a:gd name="T5" fmla="*/ 759 h 929"/>
              <a:gd name="T6" fmla="*/ 1174 w 1201"/>
              <a:gd name="T7" fmla="*/ 785 h 929"/>
              <a:gd name="T8" fmla="*/ 1140 w 1201"/>
              <a:gd name="T9" fmla="*/ 814 h 929"/>
              <a:gd name="T10" fmla="*/ 1102 w 1201"/>
              <a:gd name="T11" fmla="*/ 835 h 929"/>
              <a:gd name="T12" fmla="*/ 1077 w 1201"/>
              <a:gd name="T13" fmla="*/ 847 h 929"/>
              <a:gd name="T14" fmla="*/ 1030 w 1201"/>
              <a:gd name="T15" fmla="*/ 868 h 929"/>
              <a:gd name="T16" fmla="*/ 980 w 1201"/>
              <a:gd name="T17" fmla="*/ 882 h 929"/>
              <a:gd name="T18" fmla="*/ 915 w 1201"/>
              <a:gd name="T19" fmla="*/ 901 h 929"/>
              <a:gd name="T20" fmla="*/ 846 w 1201"/>
              <a:gd name="T21" fmla="*/ 911 h 929"/>
              <a:gd name="T22" fmla="*/ 780 w 1201"/>
              <a:gd name="T23" fmla="*/ 915 h 929"/>
              <a:gd name="T24" fmla="*/ 724 w 1201"/>
              <a:gd name="T25" fmla="*/ 923 h 929"/>
              <a:gd name="T26" fmla="*/ 671 w 1201"/>
              <a:gd name="T27" fmla="*/ 928 h 929"/>
              <a:gd name="T28" fmla="*/ 530 w 1201"/>
              <a:gd name="T29" fmla="*/ 928 h 929"/>
              <a:gd name="T30" fmla="*/ 443 w 1201"/>
              <a:gd name="T31" fmla="*/ 920 h 929"/>
              <a:gd name="T32" fmla="*/ 365 w 1201"/>
              <a:gd name="T33" fmla="*/ 911 h 929"/>
              <a:gd name="T34" fmla="*/ 305 w 1201"/>
              <a:gd name="T35" fmla="*/ 901 h 929"/>
              <a:gd name="T36" fmla="*/ 249 w 1201"/>
              <a:gd name="T37" fmla="*/ 890 h 929"/>
              <a:gd name="T38" fmla="*/ 193 w 1201"/>
              <a:gd name="T39" fmla="*/ 873 h 929"/>
              <a:gd name="T40" fmla="*/ 130 w 1201"/>
              <a:gd name="T41" fmla="*/ 849 h 929"/>
              <a:gd name="T42" fmla="*/ 86 w 1201"/>
              <a:gd name="T43" fmla="*/ 828 h 929"/>
              <a:gd name="T44" fmla="*/ 49 w 1201"/>
              <a:gd name="T45" fmla="*/ 812 h 929"/>
              <a:gd name="T46" fmla="*/ 30 w 1201"/>
              <a:gd name="T47" fmla="*/ 788 h 929"/>
              <a:gd name="T48" fmla="*/ 11 w 1201"/>
              <a:gd name="T49" fmla="*/ 767 h 929"/>
              <a:gd name="T50" fmla="*/ 2 w 1201"/>
              <a:gd name="T51" fmla="*/ 750 h 929"/>
              <a:gd name="T52" fmla="*/ 0 w 1201"/>
              <a:gd name="T53" fmla="*/ 740 h 929"/>
              <a:gd name="T54" fmla="*/ 0 w 1201"/>
              <a:gd name="T55" fmla="*/ 0 h 929"/>
              <a:gd name="T56" fmla="*/ 1200 w 1201"/>
              <a:gd name="T57" fmla="*/ 0 h 9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1"/>
              <a:gd name="T88" fmla="*/ 0 h 929"/>
              <a:gd name="T89" fmla="*/ 1201 w 1201"/>
              <a:gd name="T90" fmla="*/ 929 h 9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1" h="929">
                <a:moveTo>
                  <a:pt x="1200" y="0"/>
                </a:moveTo>
                <a:lnTo>
                  <a:pt x="1200" y="736"/>
                </a:lnTo>
                <a:lnTo>
                  <a:pt x="1196" y="759"/>
                </a:lnTo>
                <a:lnTo>
                  <a:pt x="1174" y="785"/>
                </a:lnTo>
                <a:lnTo>
                  <a:pt x="1140" y="814"/>
                </a:lnTo>
                <a:lnTo>
                  <a:pt x="1102" y="835"/>
                </a:lnTo>
                <a:lnTo>
                  <a:pt x="1077" y="847"/>
                </a:lnTo>
                <a:lnTo>
                  <a:pt x="1030" y="868"/>
                </a:lnTo>
                <a:lnTo>
                  <a:pt x="980" y="882"/>
                </a:lnTo>
                <a:lnTo>
                  <a:pt x="915" y="901"/>
                </a:lnTo>
                <a:lnTo>
                  <a:pt x="846" y="911"/>
                </a:lnTo>
                <a:lnTo>
                  <a:pt x="780" y="915"/>
                </a:lnTo>
                <a:lnTo>
                  <a:pt x="724" y="923"/>
                </a:lnTo>
                <a:lnTo>
                  <a:pt x="671" y="928"/>
                </a:lnTo>
                <a:lnTo>
                  <a:pt x="530" y="928"/>
                </a:lnTo>
                <a:lnTo>
                  <a:pt x="443" y="920"/>
                </a:lnTo>
                <a:lnTo>
                  <a:pt x="365" y="911"/>
                </a:lnTo>
                <a:lnTo>
                  <a:pt x="305" y="901"/>
                </a:lnTo>
                <a:lnTo>
                  <a:pt x="249" y="890"/>
                </a:lnTo>
                <a:lnTo>
                  <a:pt x="193" y="873"/>
                </a:lnTo>
                <a:lnTo>
                  <a:pt x="130" y="849"/>
                </a:lnTo>
                <a:lnTo>
                  <a:pt x="86" y="828"/>
                </a:lnTo>
                <a:lnTo>
                  <a:pt x="49" y="812"/>
                </a:lnTo>
                <a:lnTo>
                  <a:pt x="30" y="788"/>
                </a:lnTo>
                <a:lnTo>
                  <a:pt x="11" y="767"/>
                </a:lnTo>
                <a:lnTo>
                  <a:pt x="2" y="750"/>
                </a:lnTo>
                <a:lnTo>
                  <a:pt x="0" y="740"/>
                </a:lnTo>
                <a:lnTo>
                  <a:pt x="0" y="0"/>
                </a:lnTo>
                <a:lnTo>
                  <a:pt x="1200" y="0"/>
                </a:lnTo>
              </a:path>
            </a:pathLst>
          </a:custGeom>
          <a:gradFill rotWithShape="0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514095" y="2018487"/>
            <a:ext cx="1897063" cy="400050"/>
          </a:xfrm>
          <a:prstGeom prst="ellipse">
            <a:avLst/>
          </a:prstGeom>
          <a:gradFill rotWithShape="0">
            <a:gsLst>
              <a:gs pos="0">
                <a:srgbClr val="6B8EB2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7"/>
          <p:cNvSpPr>
            <a:spLocks/>
          </p:cNvSpPr>
          <p:nvPr/>
        </p:nvSpPr>
        <p:spPr bwMode="auto">
          <a:xfrm>
            <a:off x="6052757" y="2856687"/>
            <a:ext cx="452438" cy="1409965"/>
          </a:xfrm>
          <a:custGeom>
            <a:avLst/>
            <a:gdLst>
              <a:gd name="T0" fmla="*/ 0 w 21405"/>
              <a:gd name="T1" fmla="*/ 0 h 17821"/>
              <a:gd name="T2" fmla="*/ 0 w 21405"/>
              <a:gd name="T3" fmla="*/ 0 h 17821"/>
              <a:gd name="T4" fmla="*/ 0 w 21405"/>
              <a:gd name="T5" fmla="*/ 0 h 17821"/>
              <a:gd name="T6" fmla="*/ 0 60000 65536"/>
              <a:gd name="T7" fmla="*/ 0 60000 65536"/>
              <a:gd name="T8" fmla="*/ 0 60000 65536"/>
              <a:gd name="T9" fmla="*/ 0 w 21405"/>
              <a:gd name="T10" fmla="*/ 0 h 17821"/>
              <a:gd name="T11" fmla="*/ 21405 w 21405"/>
              <a:gd name="T12" fmla="*/ 17821 h 17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5" h="17821" fill="none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</a:path>
              <a:path w="21405" h="17821" stroke="0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1507" y="2243912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588707" y="2243912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810957" y="3011391"/>
            <a:ext cx="0" cy="301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244720" y="2786837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764920" y="2786837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47121" y="3371578"/>
            <a:ext cx="73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>
                <a:solidFill>
                  <a:srgbClr val="993300"/>
                </a:solidFill>
              </a:rPr>
              <a:t>Redo Logs</a:t>
            </a: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626807" y="3312878"/>
            <a:ext cx="628650" cy="920750"/>
            <a:chOff x="987" y="3020"/>
            <a:chExt cx="396" cy="580"/>
          </a:xfrm>
        </p:grpSpPr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987" y="3101"/>
              <a:ext cx="396" cy="499"/>
              <a:chOff x="987" y="3101"/>
              <a:chExt cx="396" cy="499"/>
            </a:xfrm>
          </p:grpSpPr>
          <p:sp>
            <p:nvSpPr>
              <p:cNvPr id="41" name="Rectangle 27"/>
              <p:cNvSpPr>
                <a:spLocks noChangeArrowheads="1"/>
              </p:cNvSpPr>
              <p:nvPr/>
            </p:nvSpPr>
            <p:spPr bwMode="gray">
              <a:xfrm>
                <a:off x="987" y="3101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987" y="3264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gray">
              <a:xfrm>
                <a:off x="1059" y="3193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1059" y="3356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31"/>
              <p:cNvSpPr>
                <a:spLocks noChangeArrowheads="1"/>
              </p:cNvSpPr>
              <p:nvPr/>
            </p:nvSpPr>
            <p:spPr bwMode="gray">
              <a:xfrm>
                <a:off x="1131" y="3285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1131" y="3448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987" y="3020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1059" y="3112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1131" y="3204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3778722" y="5022564"/>
            <a:ext cx="1129355" cy="39632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Datapump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207" y="1415237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007" y="1415237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2128457" y="1913712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2661857" y="1901012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886195" y="1729562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93300"/>
                </a:solidFill>
              </a:rPr>
              <a:t>Target </a:t>
            </a:r>
            <a:br>
              <a:rPr lang="en-US" sz="1600" i="1">
                <a:solidFill>
                  <a:srgbClr val="993300"/>
                </a:solidFill>
              </a:rPr>
            </a:br>
            <a:r>
              <a:rPr lang="en-US" sz="1600" i="1">
                <a:solidFill>
                  <a:srgbClr val="993300"/>
                </a:solidFill>
              </a:rPr>
              <a:t>Database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572707" y="1691462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993300"/>
                </a:solidFill>
              </a:rPr>
              <a:t>Source</a:t>
            </a:r>
            <a:br>
              <a:rPr lang="en-US" sz="1600" i="1" dirty="0">
                <a:solidFill>
                  <a:srgbClr val="993300"/>
                </a:solidFill>
              </a:rPr>
            </a:br>
            <a:r>
              <a:rPr lang="en-US" sz="1600" i="1" dirty="0">
                <a:solidFill>
                  <a:srgbClr val="993300"/>
                </a:solidFill>
              </a:rPr>
              <a:t>Database</a:t>
            </a:r>
          </a:p>
        </p:txBody>
      </p:sp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107" y="1415237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907" y="1415237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5519357" y="1913712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48"/>
          <p:cNvSpPr>
            <a:spLocks noChangeArrowheads="1"/>
          </p:cNvSpPr>
          <p:nvPr/>
        </p:nvSpPr>
        <p:spPr bwMode="auto">
          <a:xfrm>
            <a:off x="6052757" y="1901012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709649" y="5567324"/>
            <a:ext cx="1320800" cy="215900"/>
          </a:xfrm>
          <a:prstGeom prst="leftRightArrow">
            <a:avLst>
              <a:gd name="adj1" fmla="val 50000"/>
              <a:gd name="adj2" fmla="val 122353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424913" y="4266652"/>
            <a:ext cx="1154493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Extract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3016801" y="4860785"/>
            <a:ext cx="0" cy="3599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0242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12" y="5258285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67" y="5258285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4" y="5275510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05" y="5223651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0" y="5246372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79" y="5275510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2268157" y="3924903"/>
            <a:ext cx="594910" cy="308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183563" y="4266652"/>
            <a:ext cx="1095413" cy="520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Replicat</a:t>
            </a:r>
            <a:endParaRPr lang="en-GB" dirty="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V="1">
            <a:off x="5765717" y="4788245"/>
            <a:ext cx="0" cy="4581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1890332" y="5307841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453601" y="5246372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81955" y="4953000"/>
            <a:ext cx="5557045" cy="1066800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Streams11g </a:t>
            </a:r>
            <a:r>
              <a:rPr lang="en-US" sz="3600" dirty="0" err="1"/>
              <a:t>vs</a:t>
            </a:r>
            <a:r>
              <a:rPr lang="en-US" sz="3600" dirty="0"/>
              <a:t> </a:t>
            </a:r>
            <a:r>
              <a:rPr lang="en-US" sz="3600" dirty="0" err="1"/>
              <a:t>GoldenGate</a:t>
            </a:r>
            <a:r>
              <a:rPr lang="en-US" sz="3600" dirty="0"/>
              <a:t> </a:t>
            </a:r>
            <a:r>
              <a:rPr lang="en-US" sz="3600" dirty="0" smtClean="0"/>
              <a:t>11.1 </a:t>
            </a:r>
            <a:r>
              <a:rPr lang="en-US" sz="3600" dirty="0"/>
              <a:t>in </a:t>
            </a:r>
            <a:r>
              <a:rPr lang="en-US" sz="3600" b="1" dirty="0"/>
              <a:t>2011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Trail files instead of buffer queues </a:t>
            </a:r>
          </a:p>
          <a:p>
            <a:pPr lvl="1"/>
            <a:r>
              <a:rPr lang="en-US" dirty="0"/>
              <a:t>Decoupling source and target database</a:t>
            </a:r>
          </a:p>
          <a:p>
            <a:pPr lvl="1"/>
            <a:r>
              <a:rPr lang="en-GB" dirty="0" smtClean="0"/>
              <a:t>Archive logs not needed for replaying data change stream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Very stable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More data types supported 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Poor (worse than Streams) performance measured at CERN</a:t>
            </a:r>
          </a:p>
          <a:p>
            <a:pPr lvl="2"/>
            <a:r>
              <a:rPr lang="en-GB" dirty="0" smtClean="0"/>
              <a:t>parallel delivery is not coordinated – constraints violation</a:t>
            </a:r>
          </a:p>
          <a:p>
            <a:pPr lvl="2"/>
            <a:r>
              <a:rPr lang="en-GB" dirty="0" err="1" smtClean="0"/>
              <a:t>BatchSQL</a:t>
            </a:r>
            <a:r>
              <a:rPr lang="en-GB" dirty="0" smtClean="0"/>
              <a:t> is not efficient for CERN workloads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No solution for remote </a:t>
            </a:r>
            <a:r>
              <a:rPr lang="en-GB" dirty="0">
                <a:solidFill>
                  <a:srgbClr val="C00000"/>
                </a:solidFill>
              </a:rPr>
              <a:t>(downstream) </a:t>
            </a:r>
            <a:r>
              <a:rPr lang="en-GB" dirty="0" smtClean="0">
                <a:solidFill>
                  <a:srgbClr val="C00000"/>
                </a:solidFill>
              </a:rPr>
              <a:t>redo mining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DDL trigger deployment needed at source databases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No advanced monitoring solution available</a:t>
            </a:r>
          </a:p>
          <a:p>
            <a:pPr marL="448056" lvl="1" indent="0">
              <a:buNone/>
            </a:pPr>
            <a:endParaRPr lang="en-GB" dirty="0" smtClean="0"/>
          </a:p>
          <a:p>
            <a:endParaRPr lang="en-GB" sz="3600" dirty="0" smtClean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CERN decided to</a:t>
            </a:r>
          </a:p>
          <a:p>
            <a:pPr lvl="1"/>
            <a:r>
              <a:rPr lang="en-GB" u="sng" dirty="0" smtClean="0"/>
              <a:t>Keep using Streams for remote data centres</a:t>
            </a:r>
          </a:p>
          <a:p>
            <a:pPr lvl="1"/>
            <a:r>
              <a:rPr lang="en-GB" u="sng" dirty="0" smtClean="0"/>
              <a:t>Migrate local replicas to Active </a:t>
            </a:r>
            <a:r>
              <a:rPr lang="en-GB" u="sng" dirty="0"/>
              <a:t>D</a:t>
            </a:r>
            <a:r>
              <a:rPr lang="en-GB" u="sng" dirty="0" smtClean="0"/>
              <a:t>ata Guard</a:t>
            </a:r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oAWgMBIgACEQEDEQH/xAAcAAABBQEBAQAAAAAAAAAAAAAEAAECBQYDBwj/xAA9EAABAwIDBQMKAwcFAAAAAAABAAIDBBEFEiEGEzFBUTJhcQcUQlKBkbHB0fAiM6EVFiNigpKyQ0RTVHL/xAAbAQABBQEBAAAAAAAAAAAAAAAEAAECAwUGB//EAC4RAAEDAgMFCAIDAAAAAAAAAAEAAgMEEQUSITFBYbHBEzJRcZGh4fAi0QYUYv/aAAwDAQACEQMRAD8A9xSTOFxa9kNUyNgjzOe6/IdVFzg0FzjYBJEPe1jbuIA70N5w+X8iO49Z2gQ8MbpnCWoJPqsJ0Hii8yBNX2mrdB7/AB92KzLZQ3U7u3PYdGN+aXmx/wCxN7x9FN2o428FHL/M5Rzs3k+p/aWqbczN7FQf6m3S300f5seYeszVTGh7RPiU+ZP2ob3SefPolZdIpWStzMcCFNV88RvvIDlkHuK6UkzZ28XB44tJV8NU17sh0dz8lEtsLoxJRa2xvcnxUkUoqMjxGwucbAKkMhqqoF/ZvoO5FYxMcrIWnU6lAQXY9pvwXK4/XZXspgdNC7oEVAzQuVqHJZlwBcDqRbwUi8AEk2A4kqg1XFLKu2ZLMvIMC8sRxTbFmGvooosLqZtxTTAneAk2a519LONtLC1+JsvV7v8AWHuV85lgIEml1EWOxEZk2ZeXeUbyoTbK41DheH0cNTK1jZKl0riAAeDRbnbW5vxGi3+C4pDjGEUeJUwcIaqJsrQ7i244HvHBKQyxxtkdsOxIWJsrIuQFQ4wVQkj0vqUS5x5GyDqczn8Ra1lm1dYWsD2GzgQQrWN1sVdU8rZog9vPkuqp8IlLJXROOjhceKt12dHUtqYGyjf9KEe3K6yoq92etk6Ns3796i1QnJ87n67z5BSBPRee41mfXyHj0R0ekYXdr+RSlaJonxk2D2lpI5XC5i/MKQKCZO9lrpWuvnLZXYrG2beUVBU0M0XmdU2SebId3kY69w7gb208V9I3XIucCAAUxc71Vp12KSVha4i1gq2Rhq8K8s2zOJnbJ2JUlFU1MFfHHlMMZfZ7WhhbpwNmg9917DsVhkuCbKYXh1RpNBABIL3s4/iI9hJCtczuie6aqxeSanZAR3ffcE7YwCSpl/RcXJ3XHAKLieiyHufIblWiwUYXbupid0d8dPmtCOCzLyczdPSb8QtKOAXefxok0Zadzj0QtT31n6wbvEZmn0gHD4fILhUVUsBAioampuL3hMYF+n4ntR+PR5HRVQ4NOV/gfsIaN4BWFj9MY63tMtw7XoVdC68dvBVeC1b8WramoqG7h9DM+nFJe7o3afjceBLmkEW0AJ1N9Lyyx21MNfguJjajA4HVNoxHidE3tVETey9v87LnxBV7s9tBhm0dAKzCaps0fB7eD4z0c3iD9i6z6mncWCZg/DkfA9Dv80mu3FWiSRNlHMEH2ZOxSupJWTAgoLGcYw/A6J1ZitXHTQN9J51cejRxJ7gnbE5zg1ouUr2Qe01UcKpP2vGbywDdiA/7nMQBGOji61jrbXkSioayolkEcuG1UHG73uiLR7nk/p7llcCfW7ZYtT4/X076XBKMl+GUsnbnkOm/f4C+Ud9x1OykeLouphETWxuF3Dbw4aeHxuTMNzdQaM9VBH1eP01WlHBUWDR76tfN6EYytPfz+XuV8u3wOmNPRNDtp19fhDTuzP0XOoibPC+N4u1wsVmWh9JUGlmvmb+W4+m36hakkDigcToYq6KznZZG6seDqCiMRoGV0Jjdodx8CoxyFhugGOusXtB5OqOtrziuAVs+CYqSSZqXsSEnXM0Ece4jvBWl38lJLua0BjuDZPRf9CjWyArhCKrDpS0/ifYjkQjLNkFwvO/OfKngpEclJh2ORC/8VhDXW5c2n9Cn/fXbjs/uHNm67x1vh816PnFuKWYdVb/ejdq+BpPC45FQyEb15sazyp4wTHBh+HYLGf8AWkc1zh7CXf4o/B/JvTCtbiW1VfNjteNW+cX3TO4NJN/bp3LdZx1UHSAKD8RkALYmhg/yLH12pxFfbqnc4AIOd73yNggF5pOz3Dqoy1LpJdxTN3s3MA6N/wDR+SucKw9lGDJK8PqH9t5++CPwjBn1DxNMLMHv8JpJQwWbtRVBStpKZkTOQ1PVEpgQeBCddygkxAPFNu2+qFJJJJcKikgqGFksbXA9QqSfAqin1w+osz/ikGZo8OYWiSVUsMczcsjQRxThxBuFk3/tGHSagc63pRPBv7DZR87k50NV/YPqtamsL8Asp+A0J1DSPIlWid6yjX10p/g4fJ4yPDfhdEw4LW1JvW1AjZzZDpf28Vo7apwiIMIo4Dmay54681F0z3b0LR4fTUcQjgia0DoiMjegUklpKtMGhvAAJ0kkk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5" name="Picture 5" descr="https://encrypted-tbn0.gstatic.com/images?q=tbn:ANd9GcRiGoXVpmSL0w5vGr0c6SC_genWFZ602cEHIovqB-G-zmcRT0RVs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27" y="2667000"/>
            <a:ext cx="1852608" cy="18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s://encrypted-tbn2.gstatic.com/images?q=tbn:ANd9GcTLjCvGv-dJ5VS3XX_-OdZlhbkbZp7so0-puphvpcZL6guGO4x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71" y="1066800"/>
            <a:ext cx="1366121" cy="13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s://encrypted-tbn3.gstatic.com/images?q=tbn:ANd9GcSHVk8Z4bf9umyTKj8DC19ElRGvpy20TkmkovzF28Ai9my2MY6M27GBEqj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50948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0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Streams11g@CERN </a:t>
            </a:r>
            <a:r>
              <a:rPr lang="en-GB" dirty="0"/>
              <a:t> </a:t>
            </a: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Deployed in February 2012</a:t>
            </a:r>
          </a:p>
          <a:p>
            <a:pPr lvl="1"/>
            <a:r>
              <a:rPr lang="en-GB" dirty="0" smtClean="0"/>
              <a:t>10g -&gt; 11g was a painful process</a:t>
            </a:r>
          </a:p>
          <a:p>
            <a:r>
              <a:rPr lang="en-GB" dirty="0" smtClean="0"/>
              <a:t>Big improvement</a:t>
            </a:r>
          </a:p>
          <a:p>
            <a:pPr lvl="1"/>
            <a:r>
              <a:rPr lang="en-GB" dirty="0" smtClean="0"/>
              <a:t>Better performance</a:t>
            </a:r>
          </a:p>
          <a:p>
            <a:pPr lvl="1"/>
            <a:r>
              <a:rPr lang="en-GB" dirty="0" smtClean="0"/>
              <a:t>Better stability =&gt; less incidents</a:t>
            </a:r>
          </a:p>
          <a:p>
            <a:r>
              <a:rPr lang="en-GB" dirty="0" smtClean="0"/>
              <a:t>Combined capture and apply</a:t>
            </a:r>
          </a:p>
          <a:p>
            <a:pPr lvl="1"/>
            <a:r>
              <a:rPr lang="en-GB" dirty="0" smtClean="0"/>
              <a:t>Optimised data flow control</a:t>
            </a:r>
          </a:p>
          <a:p>
            <a:pPr lvl="1"/>
            <a:r>
              <a:rPr lang="en-GB" dirty="0" smtClean="0"/>
              <a:t>Automatic  blacklisting and recovery of an unavailable replica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AutoShape 2" descr="data:image/jpeg;base64,/9j/4AAQSkZJRgABAQAAAQABAAD/2wCEAAkGBhQSERUTEBQUFBUWFhYYGRYVFxgYFhUcFBcXGxcZGBwYGyYeFxsjHB0fHy8iIycpLCwtFh4xNjAsNyYrLDUBCQoKDgwOGg8PGikkHyQsLDUtMC0sKSwpKS0pKSw0LSwsLCwsLCwvLSwsLCksKSksKSksLCwsKSwpLCwpKSwtLf/AABEIAOAA4QMBIgACEQEDEQH/xAAcAAEAAgMBAQEAAAAAAAAAAAAABgcDBAUIAgH/xABIEAACAQMBBQUGBAIEDQQDAAABAgMABBEhBQYSMUEHEyJRYTJCUnGBkRQjYqEzghVykvAIFjRDU1SUsbLBwtHSk6Kz4SQlc//EABoBAQADAQEBAAAAAAAAAAAAAAACAwQFAQb/xAAwEQACAQMCAwYFBQEBAAAAAAAAAQIDBBEhMRJBUQUTYZHR8CIycYGhQlKxwfHhFP/aAAwDAQACEQMRAD8AvGlKUApSlAKUrDd3aRI0krKiICzMxwqgakknkKAzVjmnVFLOQqgZJYgAAcySdBVMbT7a7u8na22Nbg6kCaQFjj/ScJwsY8uPPyycVkt9xJbhhLti6ku3GoiDFYE5cgMZ+gUfOrIU5T2ISmo7kw2l2tWisY7RZb6XOOC1Quo9WkOEA9QTUY2nt3bt5pCkGz4m6lw86j1IBwf6qqR5ipJaWiRII4kVEHJUAVR9BpWWtMbZc2Z3XfJFc2vZ3tESGRtqyrIceNGmZm/rEuumg01GlSbZ9vteEabSjnxyWe2BB582VuPrnryFSClT7iHQj30zDbb07RjwJre1nHVoJniI5e7MpB6+8OY5VmftVt4v8shu7XHNpIS8fLo8JcEZ0pQioO3jyJKu+Z2dl78WNwQILu3cnQKJFDc8eyxDc/Su2DVNbx9ltpdAtGv4eT4ogOAn9Ufsn6cJqK7Ju9obvThpAZ7NiA4ViYyOhGf4UgHLIAOMais86Uol8akZHpClczd/eKC9hWe2kV0PlzU4BKsOasM6g106qLBSlKAUpSgFKUoBSlKAUpSgFKUoBSlKAUpWK7u0iRpJGCIgLMzHCqBqST0AoBdXSRI0krKiICzMxwqgDJJJ5CqR2/tq43hmMNsWh2bE44pCCGnYHy6nqqnRdC2pAGpvLvXNvBdiztC0djGQztqDIFYeNv8AoQ9dTy8Ng7O2ekESRQrwoihVHy6nzJ5k9SSavpUuLV7FNSpw6LcwbE2FDaRCK3QKo5n3nPxOfeb+4wNK36UreljYxvXUxTXaJ7boueXEyrn5ZNac28dqhw9zbqfIzRg6/Nq4Halu4LqyZ1H5kGZF8yuPzF+qji+aCqGijLMFXUkgADmSdBis9Sq4PGC6FNSWcnqeOQMAykEEAgg5BBGQQRzBFfVY7W3EaLGOSKqjGmiAAadOVZK0FIpSv2h4flfE0KupRwGVgQykZDA8wQeYr7pQEEm2PNsaY3uzAzwH/KLQkkFB7yHn4dSDqV9V4hVrbqb22+0IBPbNlc4ZW0eM/C4BOD18j0riVXG3bKbYtz/SOz/4LsBPBrweI+nJSToeasRjQ4rHWpY+KJrpVc6MvylamytpJcQxzRHiSRFdT6MMjPkfMVt1lNApSlAKUpQClKUApSlAKUpQClKUAqre37eXubFbVD47l8Ede7jwzfduEferRJqirmT+ld4JJT4rexwi+RZCeHTOuZONvURipRXE8HknhZO/uHusLG1VCPzXw8p68RHs/JRp88nrUipSumkksI5zbbyxSlK9PARVHTbo9xtyK3C/ltNHImQSDHnjI06DDLn9OavGufe7ESS4guCPHB3mD5iRCpB+R1H186rqQ4sFkJ8OToUpSrCsVUW/PaLJFtJBbN4LbKsufDKzEd6reY0C+hUkVY29m8AsrSSc44gMID7ztog9RnU+imvPmydjT3s3BCrSOxLMTyGTqzsdAPU/uazV5tYijRRivmZ6K2Bt2O8gWeE+FuYOOJGHNWxyI/cEHrXQqL7i7jrs+NsyM8sgXjwSIxjoq9cEnxHX5aipRV8c413KZYzoKxXVqsqNHIoZHUqynkQwwRWWlSInM7Jr1rdrjZcrZNs3eQE83glJI+fCx19Xx0qyKqTeyf8ABzW201BzbuEmA9+CY8Lg458LEEDzNWxBKGUMpyCAQRyIOoNc2pHhlg6FOXFHJ90pSqyYpSlAKUpQClKUApSlAKUpQGltq97m3mlOPy4pH1OB4FLanoNKqDsg2V3Vh3pHindnz+lPAv7hj/NU+7WL/utj3jZIzF3emM/nMsZ59MNr6ZqFjb0Gy9m2wmyG7lOGIe27lQzj0HETljoM+eBWihhNt8imtlrCJdUf29v3Z2mRLKGcf5uPxyfIgHC/zEVWm1N4NpXiK8r/AIW2kJ4QgKd4BzKgfmSqPMkJnTIrTj2XawsDFGZ8Agtc6Kx+JYomHB6Bnf1A5VOVx+0rjQ/cShe3KPiwbV+HXB71eLHTw8GP3+9dO17ZbFvbE8fLmisNeeqMTgfL6VEU2q6/wxFEOndQwpj1BWPiB/Vni0Gtfb7dnb25WfHLvQsuPl3qtj6VWq8y10YliWnaHs+T2bqMc/b4o+X9dQBXetrpJFDxOroeTIQyn5EaVSVx3UmktvAc+9EvcP8ATusRj6xsPTOtfey2ls5OPZk7YY629wAFfJAC8QPdu36vy25Aa6VONw+aK3QXJl3UqL7t7+xXD9xOrWt0NGhlBXJHPhLAa/pOD8+dSitUZKSyjPJOLwyF74btzbSnSHJitYSGd8eKV2HKMdeFdOI6Au3PGKkuxdhQ2kQit0CLzPVmPxMebH+4xW/Siik8hybWBSlCcanp+1SIilamz9rwz8fcSJJwNwsUOQDjOMjQ/Mac/Ktuh6au1dmJcQyQSDKyKVPmM8iPUHBHqBX52I7befZapLkvbu8BzzwgUoDpphWC/wAtbdcDsgm7u/2ta5wBcCVVOmkhfiIXoMcGo6FfSstytmaKD3RalKUrGahSlKAUpSgFKUoBSlKAUr5dwASTgDqeQrTh2sht/wAQWCxlO84m0ATHEGOeXh19KArT/CH24iWKW2R3k0itw4yeCLJZv0+IqNefi8qrQWLjFxf/AJty4UxwyAFIUGCrSodMkezERjB4mGCFO1tPbbX15JtOUBo1k7q1jfUfl+JSy+8sYIdgTgvKgOVLCtvYG7st7IzEkLxZklbUkscnHxOc5+uTz19Sb0R42lqzmnvbiX35ZH8gSxx5AcgB0GAB5CpJs/s4ncAyssQ8vbb9jgfep3svYsNuuIUC+bc2b+sx1P8AurdrZC3X6jLKu38pFLTs3t1/iNJIfmEH2Az+9Z37PbQjRZB6iQ5/fI/apJSre7h0Ku8l1IRf9ma4JglIPRZACD/MoBH2NRfa261xbjMiZX408Sj541X6gVb9DUJUIvbQnGtJblJssdyEhuzhQCqT8JaWDmVGmTJEGOTH0ySpXkZNuFvXJFMdn37hm0MEvFxCQMMqof3wwIKE681OuBXT3n3DD/mWgCt1j0VG9V6KfTkfTrB3tu+T8O/glRmMEmitHKOImEnmFkfQajhk4T7z5zfFSkaMxqxLrpUR7O99Px0PBKQLiIDjHLjHISAfs3kT6ipdW+MlJZRjkmnhka3k35jtcrHFNcSjThjRuEH9T8OB9OI1U2828W0b0kSJMsedIkjcIPLOmX+bZ+lX/wAR8zTiPmarnTcuZOE1HkUf2X309peBZIpRFNiNyY3AU5/Lc6aYOhPQMau+v3iPma/K9pw4FjJ5OfE8ioVuVtHu96LqMnSWLhxnGSkcLjT3jhW09SelTWq93GtfxG9NxMvswCUkg5BKotvjOOvETj9J10qq5+VFlDdl70pSsRrFKUoBSlKAUpSgFKUoCCdoO2O+mttkxE8d235xU6pbJky/IuAVHoG8xUb7et7+6gTZ8HtzgGQLzWMNhVAHxsMfJCOtczsuvZZ94757oAyiOcHr3fdzxIFTU4AXw/L5muHv4yjeeV35RhJcYyCYbNZEB+bKBnpnNALTd9pLhLGNvBbAxs3QFGzcP6lpSwHmojHSrUtLNIkWONQqqMAD++p9ajnZ/sXubfvG9uXByefAPZ++rfzDyrY323m/BW5ZSO9fwxggHX3mI8lH7lfOula0JSajFZkzFVlxPCPjenfiGyyp/MmwCIlOMZ5F2wQoxrjUny1zXJ2RLtO/TvTMlnE3shIgzsPiHGcgeR4hnXTGKgm6Gyje3yLLl1yZJScniVdSCf1HC/zVeirgYGgHlyGK7d7Rp2WKUfinzb1S8EtvMr2K6vt6r7ZsoS84LmJtVkACMQMBsFRjiHUMDzGutTNb83Vt3ljKgLY4XZeILgjiDL54yMdCRUL7Y5BwWy514pTj0xGP99fHY7ef5RETp+W4H9pWP/D+1TqWsZ2KuksSTw+jWcZx7QZztr7/AG0baZ4ZWh4kODiNSDkAgj0IIP1qT7mbSv7tUnklgEPEQUEf5jcJwRkDC/PJ+VRXtZsOC8WTTEsY5DrH4Tk9TjH7elSLshnzaypp4Zs+vjRef9k/Y1ouqNJ9nwr04JNvD/OfyhkndVVvsRNtCVIEDCOHMpXnlRl2JB6KVU9cj0qw949si1tpJiRlVPCDyZz7A+/7A1ytxN2zbwF5hme48cvFqcHJCH7kn1YjoK4XdRdKUp89F9ev2X8o9hLh1INuvG0W1rac4K3ayglRp3gVhID8LFwshA5CVcaVcFVLvLZ/gnDa8Fvf20iE4PhuEkLY6HS3Ua/D01zZI3kteEsLmDhUgFu9ThBbPCCc4BPCcefCfKsVunhotra4aOjSuV/jXZ/61bf+tH/5VmtN4LaVgkVxC7HOFSRGY4GTgA5OmtanFrkUYZv0rmy7zWqsVa5gVlJBBlQFSDggjOhB6VktNvW8rcMU8MjfCkiMfsDmnC8ZGGbzMAMnkNTnyHOox/g/2hdLy9fHFPPw9NOHLtj5tJ6eyK1u1HbogsZI1bEswCKoI4uFj42xz4eEFc/qqU9kN1bJs63top4XmERlkjSRGdTI3E3EoYleEuFPLWsVxnTTQ1UFo2Tylcg72WYl7k3Vv3vHwd330fHx54eDh4s8WdMc81iffewBIN7aAg4IM8WQRzB8WhrMoyeyNGTuUrkyb12ixrK11biNyQjmaMI5X2grcWGI64rB/j1s/wD160/2iL/yooyfIHdpXIt97rOTi7u6tn4ELvwzRngRccTNhvCoyMk6a1iTfewJAF7aEkgACeLJJ5AeLWnBLoDuUrhvvvYAkNe2gIOCDPFkEcwfFWW53us4+HvLu2TjQOnFNGONGzh1y3iU4Oo00pwy6MHXpXB/x82f/r1n/tEX/lX7UcPoCF7C2P3G9V2QMLNZGYc/ekgV/wD3qx+tQTeCMybxX65JJhnRR87ThA9MDl8gOuavG42P/wDsYrlRytp4WOPikgdNcfpfr1+dUjvJbtDvRICW/NOV09vvbfwr8uPwZ9DRAtKGEIqoOSgKPkowKpztP2qZb1o8+GEBAPVgGc/cgfyCrlDgjI1B1HyPKqF3yiK39yD/AKZz9GPEP2Ir7PsCEZXWXyTx+F/ZzUT3sk2SFgkuCPFI3Apx7kfPHzYn+wKntcXcu34LC2AxrEraDH8Tx/fxV0to36QRPLIcIilj646D1J0HqRXMu6jrV5z6t/8AAyqu1jaPHeLGDkRRgEeTSEsevw8Fdjsds2CXEp9lmjQepQMzfbiH3qBYlvbo8I4pZ5CceRY559FUdegWr02HsdLWBIY9Qo5nmxJyzH5n7aDpXc7QkrWyhafqer/n+f4PSF9sVrmK3k+F3Tn8ahuX8lafY5ceO4jzzWNgMfCzKTn+YfepH2n2vHs9z8Dxvy/Vwn5DDVVm7tzOJDFa+3cJ3PMjR2Uk6egOvQEnpXttHvuypw6P+0/UIsiBv6Sv+LnaWbeHqs0vn6gc/kq/HU2rQ2FsdLW3SCPko1OMcTH2mPlk9Omg6Vv187VmpPEdlt78d2eNkD7W7cfhHfqVjX+zMpH/ABH7mtmwSK12J3iKPFb94SyjLSTLoT54ZgB6ACtDtmvMWYQaZmi1HM4SYsp9P4bY/qnyrDv9N3GzLS1GhZYwdc6Qxrn5+Mj+zULKm61z3S2bXvyyXP5Iml2XRxxi4uZyioiqgL4xqeJiMjU6KNNfFjGoqV7F2HFJcxbQgQRxvAwCcIRuNmID8IBUZjzyPl5muNbbgLJsqNVjjF0yq4kbwsONw3CSBk4j0wc6+VS7Y204DxwQnK2qxozAeAeEjAOTkgLr5etdC9rqrVnUg3q2vDhWEvMr+hWvaQ3fbREMeMhY49BjLyEsc4GT7Y8+VZ+0ZYvxFvFZgGZFCkwgcRPh7oeAauAM6ajI5aVz939nf0nfzFweFxPIf0lwVi9MhmU/yVzNm7eltEmghi/PmKxK4X8yM+JXVMa8RzgAdfXFdWpJW0IyWrpQ1j1c9/suawSSy8G9vReT7QuWVPEllbkyNnw5RR376aEtJ4RjQ8IPKrM7BLtfwdwpIyk2c4xhXjXmccsq3XTFdfczs4FnsqW3bWe5icTMMDxPGyqgPkgbAPLJY9cVVXZ29xcCbZ1vlVu+7M0gx+VDHx979WDKo+eOtcC3ff2FaDe0oy+mcpmjHDJYLK3Vsv6S2lLtR1AgizDa6fxeAsGmPnzOD649yoPvvGL3eBbdAODvIYDwjGQPFKTjGSOJx/LV4rFFZ22FUJDBGTgclWNSTz9BzNUp2OWb3W1ZLuQHwCWQt07y4JAGfPDOfpXvZ9TEa1zsoQxHwctF/bZ7NbRLC7W5I4dkzDhUcRREHCNCzqTw6aeEE/Sot2Y3FtZbJmurzuz3kkhVW4C7iNQoRA+OIswYAZxr01r57f8Aa+TbWq/qmYD6pH/1115OySH8PYYjiWWF4WuHPhMiAFplbhGHPFgAnkOvmgoUrCEKjaVSbenSKx+WNXPTkdjdfcNLa+ubpERIpo41jiA1j4gDMGUrhQWC4AJHP0qutmbPS23o7oKqp3z4U8JUCWBnUDOg1YYHMaCro2Ft2K7RpICWRZHj4yMK5TAYp8S50z1wap7tFheHeGGSBA8ri3dF18T+KNeL6oM+gqHZtSpVqVac3rKnJa+C08sCaSSfic3tSlQbVE0ca92HVDoAsz27L33TX2hGSQdUI6VZu81ot7tC1swoMdsfxU2gwAMrBFyx4zklfhXNQvtr2EsFrYhSDwd9Gzn25GcK7Ox6ksGY+r1YfZ5sl47cz3A//IuiJpP0ggCKPzARMDHQlqldTX/lo1IvZSivPfyfngRXxNEg/o+P/Rp/YX/tStqlcEtFUJ/hA2hg2hZ3cZ4GZMBhgENbyBg3zHGNT8I8qvuq77b91Td7OMkeTJbEygD3lxiUY8+HxfyY60B87B2kk0QMeccwDzCuSVH8p4ovnCw6VGO0DcVroie2A70AB1JA7wAYUgk4DDlrjIxroM8rsz3j8KQnPi4iMa5PCONPPiyvEuOZaQYJcVZtdazuZ0mqkHiSMNSPDIgG729slpAltd2l0GjGFMcfEGXJxnJHLlkEjTpWntxr3arLFFbvBbBg3FKOHixnDtkDOh0VeLnzPMWYDX5W1XSjU72MEpfhPql65IZ8Dg7qbnxWKHhPHI3tSEYJ9FHur6ZPzrvUpWWpUlUk5TeWzw5e9Vp3llcJjJMTkDBOqjiGg65Ax61FOy/dUxKbqZSrtlY1YEFV95iDqCx016D9VWBSro3M40ZUVs3l/YJn5Q0rib2bVWGBsnn4cfGWDcMfoDjLHoityLIaySkorLPYxcnhFc7+7S/GXdvCoIBnCg8ye8ZRkL//AD7sY55DZ54qcbf7P0vJTLNcTdQqjuwqLkkKvg5a8zk+tQrcjY5u9oiZ8lLb8xmPvSuSVHzz4z/V9at6o2lSdN95F4ZdWeMJEdm3SkaMRm+uwgHDhe6TQDGMpGCRj1r8styUhtXtoZpUWRmLuBGXYMvCU1UgDA6AHnrqa7t3eJEheV1jQc2chVH1NQi838lvZfwmxY2kkb2p2BCRKdC4yNAM+030BJFWSr8EcZ06FcVKWxpXtvFsdsWks09zNhVtsI3HoeEuFTjCgnIAILH0yRINzex6cMt5e3DxXXeGUCJYm7tjkkuXVlZteQGB69JXuD2aRbPBlkPf3b6yTvqQSPEI86qvmTq3XoBNMVlqXtacpS4n8Sw/FeJrjBJHyBpUa3K3Ei2cJe7PG8rlmcqFwuvBGADgKuT9/lUnpWVTkouKej3+xYcXendw3sJgM8sKNo4iCZkGnhJdSQPljPI6aVydz+zhNnOzQXE7K+OONxFwsQCFJIjDDGTyI9amFKmq1SMHTT+F7rqeYWclf7T7II7i5N1Ld3LS8StxYgwODHAAO64cDA0x01zW5tbs6e5UpPtK+ZCMFQYUVgc5DCOJQw165qaUqbuar4cy+Xbw+g4Uczd3YSWdtHbxZKxggE+0xJJJONMkkmta53Wjkv4r1zloomjVcDALEnjznmAWXH6q7lKqVSSk5Z1ec/ffzPcHD3o3VjvlhWX2Yp0mK4B7zgVxwHPJTxa/LFdsV+0qLk2kuSApSleAV8uuRrrX1SgPMO9mwjsvackC5WKRhLAw90McqAehVgVzz8CnrU93U3xEw7uXAlGeWgk65jA97zjHnlRjKrJu1ns+O07de5KrcQsWjLZAYMPEhI5ZwpB6FemTVDLLJDKbe7RoZ0OCHHCSeY+p0II0PMVKMnF5RGUVJYZfyOCAQcgjII5EGv2qz2Hv3JDhZlMq51cMRKQTqW4iVkb1PCx6samGzd74JmVFbLMCQADnTmCp8XF1woYeTGt0K8Zb6GSVGSO5SsDXyD2mC5+Pwf8AFjX0ou0IzoJEJ8lZWP0Ckk1bxLqVYZnpWje7aiiHFISo82UqD6BnwpPoDmortTtFXDLCnG2SOLLrHjzB8MjH5CPHQmq5VYxJxpSkSvaO2YrdeKZsKDg45k4JCL8UhA9noNTga1VO07uW8mYxIzE8XdxZLYzqcnlknVmwByAwqqo0Nq7XLfmTNywAAMKo6KijRR1wPUnUk1ksdoSRNxwuyHHNTzHPXoR6GsVSo5muFNQO5upvpBs+D8M8FybnjYyIqAtI7cyPFyAGMc/Dy1qUJtDa91pZ7P8Aw6nlLeNwkDoe70b15NUUG8RW6tNomJma3crcNGOEuGDKCMaFipOVOM8ONAa9A7Pv4540lhZXjcBlZTkMD1r3vZYwh3UW8sqaPsNuLphJtXaDSEe5CNF/ql8Kv0SrI3W3Rt9nw9zapwjmzHV5D5u2NT+w6AV2qVU3ksFKUoBSlKAUpSgFKUoBSlKAUpSgFKUoBSlKAVGt9twbbacXDcLh1B4JU/iR58ujKeqnT5HWpLSgPL+8O6d7s2QpcxNNCPZuIlLKR04vhPo2D6ka1zob2OTRWDen/wBGvWBFR/bXZ/YXefxFrCzHUuF4JOefbjw3P1oDz5BdyJrHJImmPA7Jp5eEjT0rJLtSZhwtNMwPRpZGB+YLYNWRtP8AwfLdjm1ubiD9JxIoHpqpHTmTW9szsIs0/jTXU/mGl4FPLogB8/e6/WgKddgMs2B5k6fcmscErynhtYZbhvKJHYDGOZUeo+4r0bs7s62dBrHaQ5HvOveN196Xibr51II4gowoAHkNB9qAqrs67IOArd7UAknwDHAR+XB1yw5O/wCwPmcEae9vYpKpeXZcoIJZvw0oAAySeGJwBgDkFbGPiq5KGgPNG7+8kkcc0LRjXKvFKpzG40ORoenI9QORFY9n7RuLZleznliKEkJxsYTk5IaMkrwk88DrnnW92gbNez2rP32eC6fvopCMKc+0meWVJx/ZJ9oVza5VzVqwqaPTkfU9m2ttWt9Um+fVehePZ/2gR7RiIYCK5jA72HPL9aZ9qM9D0zg9CZdXl5XlilS4tnMc8RyrDkR1VvNTyIOmtX1uLvzFtKHiX8uVMCWEnxRt/wBSHo3/ADBFb6VVVF4nFvrKVrPD2ezJPSlKuMApSlAKUpQClKUApSlAKUpQClKUApSlAKUpQClKUApSlAKUpQClKUBx96d1oL+3aC5XiU6qw9uNhydD0YfYgkHIJFedtpbLm2fctaXec/5qX3ZUzhSD/wAuh0PSvUNR3fjcyLaVs0MuFbnHLjLRN5jzB5EdR9DVdWmqkcM02tzO2qccP9KDr8s7qW1uEu7Q8M0fNdeGVesbgcweX28gRiuLWa0na0vV4ZV9luayr7rKT7QP/Ig4IIrOK58Iypz4Xv79+O2+D7WLo39DG6fmn6l+bl76Q7StxNCcMMCSJvbib4W8x5HkR6ggSGvMmy9qy2Nyt5aDLDSSMkhZkPNTjr1B8wDryPoHdTeyDaFus9u2QdGU+3G3VHHQj7EaiujCXEj428tJ2tTgl9n1O1SlKmYxSlKAUpSgFKUoBSlKAUpSgFKUoBSlKAUpSgFKUoBSlKAUpSgFKUoCJdoW4EW04OFj3c0eTDKOaE40bzU4GR6AiqFVpIppLW6XgniJDDo2PeHnka+RBBr1PUI7TOztNow95HhLuIHupBpxY17tz1UnkfdJzyJBqqU1NeJts7ydrPijtzXUpkf39ay7C29Nsy5N1bDjRsCeHkJFGuQfdccwfnzBIPPtLlwzQzqY5oyVdGGCCOuP7/vW5UaWZaPRr3/vnvk+0nTodo0PB7Pmn73PRG7e8cN9brPbPxo30ZSOauPdYeX1GQQa6lebN2d6JdkT99EC9tIR30I/+RPhYfY8jpqPQuxdsxXcCT27h43GVYfYgjmCDoQeRBq5M+HubadtUdOf+m9SlK9MwpSlAKUpQClKUApSlAKUpQClKUApSlAKUpQClKUApSlAKUpQClKUBXnap2bfjkFxaAJeReyeXfKB/DY8s/CT8jgHIpuwvS2UkBSVCVdGBBUg4OQdRr06GvU9Vd2rdmBuSb6x0ukHjQcp1UY/tgDHkwGPKoSi88Ud0dHs+/laTz+l7orXH2rc3R3yl2RNnDSWUjfmRDUxE6d5HnkfMcjyODwkcfZu0llXI0I5r1B/7VuMgIIOoPStEYqtDMd17x6eh9lc21HtGgnF/R9D0ls+/SeJJYmDxyKGVhyIYZB11+9bNeddyd+H2RJ3U2ZLCRtRzaAtzZR1HmvXnz52FvHvRc7IZZuFrzZshB4+LimtuM6AP/nIzzUvrk8JYeHNR8FWoToTdOaw0WRSuVu1vLBfwCe1bjjJI1BUgjmpB5EfaurQpFKUoBSlKAUpSgFKUoBSlKAUpSgFKUoBSlKAUpSgFKUoBSlKAUpSgKf7WuzUhm2js5PzRrPCo0lHvSKB73xAc/a5g5rqx2isqcS/UdQfWvUhFVlvR2JRzzvcWc5tHfVkCBomPU4yOHPPqOemtVzUtXB4Z1ez+0Z2jxvF8vQqHbTAQPxdR++dP3/3VZnaNtUpuvaqxJaeKyQ51JxGkrE5Oeac9efrW5u/2FpHMk19cG64DkRd2EiznQsOI8Q5aYAONcjStTth2Pd7TurexsoyyxKZZZCeGJGk8KBm6EKCeEZYh84qFCk6ccN5ZV2hdq6qcSWElglHYxs/utj22RguHkOmCe8dipPn4eHXyxU3rn7v7L/DWsEGQe6ijjyNASigEjPQnX610KvOe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hQSERUTEBQUFBUWFhYYGRYVFxgYFhUcFBcXGxcZGBwYGyYeFxsjHB0fHy8iIycpLCwtFh4xNjAsNyYrLDUBCQoKDgwOGg8PGikkHyQsLDUtMC0sKSwpKS0pKSw0LSwsLCwsLCwvLSwsLCksKSksKSksLCwsKSwpLCwpKSwtLf/AABEIAOAA4QMBIgACEQEDEQH/xAAcAAEAAgMBAQEAAAAAAAAAAAAABgcDBAUIAgH/xABIEAACAQMBBQUGBAIEDQQDAAABAgMABBEhBQYSMUEHEyJRYTJCUnGBkRQjYqEzghVykvAIFjRDU1SUsbLBwtHSk6Kz4SQlc//EABoBAQADAQEBAAAAAAAAAAAAAAACAwQFAQb/xAAwEQACAQMCAwYFBQEBAAAAAAAAAQIDBBEhMRJBUQUTYZHR8CIycYGhQlKxwfHhFP/aAAwDAQACEQMRAD8AvGlKUApSlAKUrDd3aRI0krKiICzMxwqgakknkKAzVjmnVFLOQqgZJYgAAcySdBVMbT7a7u8na22Nbg6kCaQFjj/ScJwsY8uPPyycVkt9xJbhhLti6ku3GoiDFYE5cgMZ+gUfOrIU5T2ISmo7kw2l2tWisY7RZb6XOOC1Quo9WkOEA9QTUY2nt3bt5pCkGz4m6lw86j1IBwf6qqR5ipJaWiRII4kVEHJUAVR9BpWWtMbZc2Z3XfJFc2vZ3tESGRtqyrIceNGmZm/rEuumg01GlSbZ9vteEabSjnxyWe2BB582VuPrnryFSClT7iHQj30zDbb07RjwJre1nHVoJniI5e7MpB6+8OY5VmftVt4v8shu7XHNpIS8fLo8JcEZ0pQioO3jyJKu+Z2dl78WNwQILu3cnQKJFDc8eyxDc/Su2DVNbx9ltpdAtGv4eT4ogOAn9Ufsn6cJqK7Ju9obvThpAZ7NiA4ViYyOhGf4UgHLIAOMais86Uol8akZHpClczd/eKC9hWe2kV0PlzU4BKsOasM6g106qLBSlKAUpSgFKUoBSlKAUpSgFKUoBSlKAUpWK7u0iRpJGCIgLMzHCqBqST0AoBdXSRI0krKiICzMxwqgDJJJ5CqR2/tq43hmMNsWh2bE44pCCGnYHy6nqqnRdC2pAGpvLvXNvBdiztC0djGQztqDIFYeNv8AoQ9dTy8Ng7O2ekESRQrwoihVHy6nzJ5k9SSavpUuLV7FNSpw6LcwbE2FDaRCK3QKo5n3nPxOfeb+4wNK36UreljYxvXUxTXaJ7boueXEyrn5ZNac28dqhw9zbqfIzRg6/Nq4Halu4LqyZ1H5kGZF8yuPzF+qji+aCqGijLMFXUkgADmSdBis9Sq4PGC6FNSWcnqeOQMAykEEAgg5BBGQQRzBFfVY7W3EaLGOSKqjGmiAAadOVZK0FIpSv2h4flfE0KupRwGVgQykZDA8wQeYr7pQEEm2PNsaY3uzAzwH/KLQkkFB7yHn4dSDqV9V4hVrbqb22+0IBPbNlc4ZW0eM/C4BOD18j0riVXG3bKbYtz/SOz/4LsBPBrweI+nJSToeasRjQ4rHWpY+KJrpVc6MvylamytpJcQxzRHiSRFdT6MMjPkfMVt1lNApSlAKUpQClKUApSlAKUpQClKUAqre37eXubFbVD47l8Ede7jwzfduEferRJqirmT+ld4JJT4rexwi+RZCeHTOuZONvURipRXE8HknhZO/uHusLG1VCPzXw8p68RHs/JRp88nrUipSumkksI5zbbyxSlK9PARVHTbo9xtyK3C/ltNHImQSDHnjI06DDLn9OavGufe7ESS4guCPHB3mD5iRCpB+R1H186rqQ4sFkJ8OToUpSrCsVUW/PaLJFtJBbN4LbKsufDKzEd6reY0C+hUkVY29m8AsrSSc44gMID7ztog9RnU+imvPmydjT3s3BCrSOxLMTyGTqzsdAPU/uazV5tYijRRivmZ6K2Bt2O8gWeE+FuYOOJGHNWxyI/cEHrXQqL7i7jrs+NsyM8sgXjwSIxjoq9cEnxHX5aipRV8c413KZYzoKxXVqsqNHIoZHUqynkQwwRWWlSInM7Jr1rdrjZcrZNs3eQE83glJI+fCx19Xx0qyKqTeyf8ABzW201BzbuEmA9+CY8Lg458LEEDzNWxBKGUMpyCAQRyIOoNc2pHhlg6FOXFHJ90pSqyYpSlAKUpQClKUApSlAKUpQGltq97m3mlOPy4pH1OB4FLanoNKqDsg2V3Vh3pHindnz+lPAv7hj/NU+7WL/utj3jZIzF3emM/nMsZ59MNr6ZqFjb0Gy9m2wmyG7lOGIe27lQzj0HETljoM+eBWihhNt8imtlrCJdUf29v3Z2mRLKGcf5uPxyfIgHC/zEVWm1N4NpXiK8r/AIW2kJ4QgKd4BzKgfmSqPMkJnTIrTj2XawsDFGZ8Agtc6Kx+JYomHB6Bnf1A5VOVx+0rjQ/cShe3KPiwbV+HXB71eLHTw8GP3+9dO17ZbFvbE8fLmisNeeqMTgfL6VEU2q6/wxFEOndQwpj1BWPiB/Vni0Gtfb7dnb25WfHLvQsuPl3qtj6VWq8y10YliWnaHs+T2bqMc/b4o+X9dQBXetrpJFDxOroeTIQyn5EaVSVx3UmktvAc+9EvcP8ATusRj6xsPTOtfey2ls5OPZk7YY629wAFfJAC8QPdu36vy25Aa6VONw+aK3QXJl3UqL7t7+xXD9xOrWt0NGhlBXJHPhLAa/pOD8+dSitUZKSyjPJOLwyF74btzbSnSHJitYSGd8eKV2HKMdeFdOI6Au3PGKkuxdhQ2kQit0CLzPVmPxMebH+4xW/Siik8hybWBSlCcanp+1SIilamz9rwz8fcSJJwNwsUOQDjOMjQ/Mac/Ktuh6au1dmJcQyQSDKyKVPmM8iPUHBHqBX52I7befZapLkvbu8BzzwgUoDpphWC/wAtbdcDsgm7u/2ta5wBcCVVOmkhfiIXoMcGo6FfSstytmaKD3RalKUrGahSlKAUpSgFKUoBSlKAUr5dwASTgDqeQrTh2sht/wAQWCxlO84m0ATHEGOeXh19KArT/CH24iWKW2R3k0itw4yeCLJZv0+IqNefi8qrQWLjFxf/AJty4UxwyAFIUGCrSodMkezERjB4mGCFO1tPbbX15JtOUBo1k7q1jfUfl+JSy+8sYIdgTgvKgOVLCtvYG7st7IzEkLxZklbUkscnHxOc5+uTz19Sb0R42lqzmnvbiX35ZH8gSxx5AcgB0GAB5CpJs/s4ncAyssQ8vbb9jgfep3svYsNuuIUC+bc2b+sx1P8AurdrZC3X6jLKu38pFLTs3t1/iNJIfmEH2Az+9Z37PbQjRZB6iQ5/fI/apJSre7h0Ku8l1IRf9ma4JglIPRZACD/MoBH2NRfa261xbjMiZX408Sj541X6gVb9DUJUIvbQnGtJblJssdyEhuzhQCqT8JaWDmVGmTJEGOTH0ySpXkZNuFvXJFMdn37hm0MEvFxCQMMqof3wwIKE681OuBXT3n3DD/mWgCt1j0VG9V6KfTkfTrB3tu+T8O/glRmMEmitHKOImEnmFkfQajhk4T7z5zfFSkaMxqxLrpUR7O99Px0PBKQLiIDjHLjHISAfs3kT6ipdW+MlJZRjkmnhka3k35jtcrHFNcSjThjRuEH9T8OB9OI1U2828W0b0kSJMsedIkjcIPLOmX+bZ+lX/wAR8zTiPmarnTcuZOE1HkUf2X309peBZIpRFNiNyY3AU5/Lc6aYOhPQMau+v3iPma/K9pw4FjJ5OfE8ioVuVtHu96LqMnSWLhxnGSkcLjT3jhW09SelTWq93GtfxG9NxMvswCUkg5BKotvjOOvETj9J10qq5+VFlDdl70pSsRrFKUoBSlKAUpSgFKUoCCdoO2O+mttkxE8d235xU6pbJky/IuAVHoG8xUb7et7+6gTZ8HtzgGQLzWMNhVAHxsMfJCOtczsuvZZ94757oAyiOcHr3fdzxIFTU4AXw/L5muHv4yjeeV35RhJcYyCYbNZEB+bKBnpnNALTd9pLhLGNvBbAxs3QFGzcP6lpSwHmojHSrUtLNIkWONQqqMAD++p9ajnZ/sXubfvG9uXByefAPZ++rfzDyrY323m/BW5ZSO9fwxggHX3mI8lH7lfOula0JSajFZkzFVlxPCPjenfiGyyp/MmwCIlOMZ5F2wQoxrjUny1zXJ2RLtO/TvTMlnE3shIgzsPiHGcgeR4hnXTGKgm6Gyje3yLLl1yZJScniVdSCf1HC/zVeirgYGgHlyGK7d7Rp2WKUfinzb1S8EtvMr2K6vt6r7ZsoS84LmJtVkACMQMBsFRjiHUMDzGutTNb83Vt3ljKgLY4XZeILgjiDL54yMdCRUL7Y5BwWy514pTj0xGP99fHY7ef5RETp+W4H9pWP/D+1TqWsZ2KuksSTw+jWcZx7QZztr7/AG0baZ4ZWh4kODiNSDkAgj0IIP1qT7mbSv7tUnklgEPEQUEf5jcJwRkDC/PJ+VRXtZsOC8WTTEsY5DrH4Tk9TjH7elSLshnzaypp4Zs+vjRef9k/Y1ouqNJ9nwr04JNvD/OfyhkndVVvsRNtCVIEDCOHMpXnlRl2JB6KVU9cj0qw949si1tpJiRlVPCDyZz7A+/7A1ytxN2zbwF5hme48cvFqcHJCH7kn1YjoK4XdRdKUp89F9ev2X8o9hLh1INuvG0W1rac4K3ayglRp3gVhID8LFwshA5CVcaVcFVLvLZ/gnDa8Fvf20iE4PhuEkLY6HS3Ua/D01zZI3kteEsLmDhUgFu9ThBbPCCc4BPCcefCfKsVunhotra4aOjSuV/jXZ/61bf+tH/5VmtN4LaVgkVxC7HOFSRGY4GTgA5OmtanFrkUYZv0rmy7zWqsVa5gVlJBBlQFSDggjOhB6VktNvW8rcMU8MjfCkiMfsDmnC8ZGGbzMAMnkNTnyHOox/g/2hdLy9fHFPPw9NOHLtj5tJ6eyK1u1HbogsZI1bEswCKoI4uFj42xz4eEFc/qqU9kN1bJs63top4XmERlkjSRGdTI3E3EoYleEuFPLWsVxnTTQ1UFo2Tylcg72WYl7k3Vv3vHwd330fHx54eDh4s8WdMc81iffewBIN7aAg4IM8WQRzB8WhrMoyeyNGTuUrkyb12ixrK11biNyQjmaMI5X2grcWGI64rB/j1s/wD160/2iL/yooyfIHdpXIt97rOTi7u6tn4ELvwzRngRccTNhvCoyMk6a1iTfewJAF7aEkgACeLJJ5AeLWnBLoDuUrhvvvYAkNe2gIOCDPFkEcwfFWW53us4+HvLu2TjQOnFNGONGzh1y3iU4Oo00pwy6MHXpXB/x82f/r1n/tEX/lX7UcPoCF7C2P3G9V2QMLNZGYc/ekgV/wD3qx+tQTeCMybxX65JJhnRR87ThA9MDl8gOuavG42P/wDsYrlRytp4WOPikgdNcfpfr1+dUjvJbtDvRICW/NOV09vvbfwr8uPwZ9DRAtKGEIqoOSgKPkowKpztP2qZb1o8+GEBAPVgGc/cgfyCrlDgjI1B1HyPKqF3yiK39yD/AKZz9GPEP2Ir7PsCEZXWXyTx+F/ZzUT3sk2SFgkuCPFI3Apx7kfPHzYn+wKntcXcu34LC2AxrEraDH8Tx/fxV0to36QRPLIcIilj646D1J0HqRXMu6jrV5z6t/8AAyqu1jaPHeLGDkRRgEeTSEsevw8Fdjsds2CXEp9lmjQepQMzfbiH3qBYlvbo8I4pZ5CceRY559FUdegWr02HsdLWBIY9Qo5nmxJyzH5n7aDpXc7QkrWyhafqer/n+f4PSF9sVrmK3k+F3Tn8ahuX8lafY5ceO4jzzWNgMfCzKTn+YfepH2n2vHs9z8Dxvy/Vwn5DDVVm7tzOJDFa+3cJ3PMjR2Uk6egOvQEnpXttHvuypw6P+0/UIsiBv6Sv+LnaWbeHqs0vn6gc/kq/HU2rQ2FsdLW3SCPko1OMcTH2mPlk9Omg6Vv187VmpPEdlt78d2eNkD7W7cfhHfqVjX+zMpH/ABH7mtmwSK12J3iKPFb94SyjLSTLoT54ZgB6ACtDtmvMWYQaZmi1HM4SYsp9P4bY/qnyrDv9N3GzLS1GhZYwdc6Qxrn5+Mj+zULKm61z3S2bXvyyXP5Iml2XRxxi4uZyioiqgL4xqeJiMjU6KNNfFjGoqV7F2HFJcxbQgQRxvAwCcIRuNmID8IBUZjzyPl5muNbbgLJsqNVjjF0yq4kbwsONw3CSBk4j0wc6+VS7Y204DxwQnK2qxozAeAeEjAOTkgLr5etdC9rqrVnUg3q2vDhWEvMr+hWvaQ3fbREMeMhY49BjLyEsc4GT7Y8+VZ+0ZYvxFvFZgGZFCkwgcRPh7oeAauAM6ajI5aVz939nf0nfzFweFxPIf0lwVi9MhmU/yVzNm7eltEmghi/PmKxK4X8yM+JXVMa8RzgAdfXFdWpJW0IyWrpQ1j1c9/suawSSy8G9vReT7QuWVPEllbkyNnw5RR376aEtJ4RjQ8IPKrM7BLtfwdwpIyk2c4xhXjXmccsq3XTFdfczs4FnsqW3bWe5icTMMDxPGyqgPkgbAPLJY9cVVXZ29xcCbZ1vlVu+7M0gx+VDHx979WDKo+eOtcC3ff2FaDe0oy+mcpmjHDJYLK3Vsv6S2lLtR1AgizDa6fxeAsGmPnzOD649yoPvvGL3eBbdAODvIYDwjGQPFKTjGSOJx/LV4rFFZ22FUJDBGTgclWNSTz9BzNUp2OWb3W1ZLuQHwCWQt07y4JAGfPDOfpXvZ9TEa1zsoQxHwctF/bZ7NbRLC7W5I4dkzDhUcRREHCNCzqTw6aeEE/Sot2Y3FtZbJmurzuz3kkhVW4C7iNQoRA+OIswYAZxr01r57f8Aa+TbWq/qmYD6pH/1115OySH8PYYjiWWF4WuHPhMiAFplbhGHPFgAnkOvmgoUrCEKjaVSbenSKx+WNXPTkdjdfcNLa+ubpERIpo41jiA1j4gDMGUrhQWC4AJHP0qutmbPS23o7oKqp3z4U8JUCWBnUDOg1YYHMaCro2Ft2K7RpICWRZHj4yMK5TAYp8S50z1wap7tFheHeGGSBA8ri3dF18T+KNeL6oM+gqHZtSpVqVac3rKnJa+C08sCaSSfic3tSlQbVE0ca92HVDoAsz27L33TX2hGSQdUI6VZu81ot7tC1swoMdsfxU2gwAMrBFyx4zklfhXNQvtr2EsFrYhSDwd9Gzn25GcK7Ox6ksGY+r1YfZ5sl47cz3A//IuiJpP0ggCKPzARMDHQlqldTX/lo1IvZSivPfyfngRXxNEg/o+P/Rp/YX/tStqlcEtFUJ/hA2hg2hZ3cZ4GZMBhgENbyBg3zHGNT8I8qvuq77b91Td7OMkeTJbEygD3lxiUY8+HxfyY60B87B2kk0QMeccwDzCuSVH8p4ovnCw6VGO0DcVroie2A70AB1JA7wAYUgk4DDlrjIxroM8rsz3j8KQnPi4iMa5PCONPPiyvEuOZaQYJcVZtdazuZ0mqkHiSMNSPDIgG729slpAltd2l0GjGFMcfEGXJxnJHLlkEjTpWntxr3arLFFbvBbBg3FKOHixnDtkDOh0VeLnzPMWYDX5W1XSjU72MEpfhPql65IZ8Dg7qbnxWKHhPHI3tSEYJ9FHur6ZPzrvUpWWpUlUk5TeWzw5e9Vp3llcJjJMTkDBOqjiGg65Ax61FOy/dUxKbqZSrtlY1YEFV95iDqCx016D9VWBSro3M40ZUVs3l/YJn5Q0rib2bVWGBsnn4cfGWDcMfoDjLHoityLIaySkorLPYxcnhFc7+7S/GXdvCoIBnCg8ye8ZRkL//AD7sY55DZ54qcbf7P0vJTLNcTdQqjuwqLkkKvg5a8zk+tQrcjY5u9oiZ8lLb8xmPvSuSVHzz4z/V9at6o2lSdN95F4ZdWeMJEdm3SkaMRm+uwgHDhe6TQDGMpGCRj1r8styUhtXtoZpUWRmLuBGXYMvCU1UgDA6AHnrqa7t3eJEheV1jQc2chVH1NQi838lvZfwmxY2kkb2p2BCRKdC4yNAM+030BJFWSr8EcZ06FcVKWxpXtvFsdsWks09zNhVtsI3HoeEuFTjCgnIAILH0yRINzex6cMt5e3DxXXeGUCJYm7tjkkuXVlZteQGB69JXuD2aRbPBlkPf3b6yTvqQSPEI86qvmTq3XoBNMVlqXtacpS4n8Sw/FeJrjBJHyBpUa3K3Ei2cJe7PG8rlmcqFwuvBGADgKuT9/lUnpWVTkouKej3+xYcXendw3sJgM8sKNo4iCZkGnhJdSQPljPI6aVydz+zhNnOzQXE7K+OONxFwsQCFJIjDDGTyI9amFKmq1SMHTT+F7rqeYWclf7T7II7i5N1Ld3LS8StxYgwODHAAO64cDA0x01zW5tbs6e5UpPtK+ZCMFQYUVgc5DCOJQw165qaUqbuar4cy+Xbw+g4Uczd3YSWdtHbxZKxggE+0xJJJONMkkmta53Wjkv4r1zloomjVcDALEnjznmAWXH6q7lKqVSSk5Z1ec/ffzPcHD3o3VjvlhWX2Yp0mK4B7zgVxwHPJTxa/LFdsV+0qLk2kuSApSleAV8uuRrrX1SgPMO9mwjsvackC5WKRhLAw90McqAehVgVzz8CnrU93U3xEw7uXAlGeWgk65jA97zjHnlRjKrJu1ns+O07de5KrcQsWjLZAYMPEhI5ZwpB6FemTVDLLJDKbe7RoZ0OCHHCSeY+p0II0PMVKMnF5RGUVJYZfyOCAQcgjII5EGv2qz2Hv3JDhZlMq51cMRKQTqW4iVkb1PCx6samGzd74JmVFbLMCQADnTmCp8XF1woYeTGt0K8Zb6GSVGSO5SsDXyD2mC5+Pwf8AFjX0ou0IzoJEJ8lZWP0Ckk1bxLqVYZnpWje7aiiHFISo82UqD6BnwpPoDmortTtFXDLCnG2SOLLrHjzB8MjH5CPHQmq5VYxJxpSkSvaO2YrdeKZsKDg45k4JCL8UhA9noNTga1VO07uW8mYxIzE8XdxZLYzqcnlknVmwByAwqqo0Nq7XLfmTNywAAMKo6KijRR1wPUnUk1ksdoSRNxwuyHHNTzHPXoR6GsVSo5muFNQO5upvpBs+D8M8FybnjYyIqAtI7cyPFyAGMc/Dy1qUJtDa91pZ7P8Aw6nlLeNwkDoe70b15NUUG8RW6tNomJma3crcNGOEuGDKCMaFipOVOM8ONAa9A7Pv4540lhZXjcBlZTkMD1r3vZYwh3UW8sqaPsNuLphJtXaDSEe5CNF/ql8Kv0SrI3W3Rt9nw9zapwjmzHV5D5u2NT+w6AV2qVU3ksFKUoBSlKAUpSgFKUoBSlKAUpSgFKUoBSlKAVGt9twbbacXDcLh1B4JU/iR58ujKeqnT5HWpLSgPL+8O6d7s2QpcxNNCPZuIlLKR04vhPo2D6ka1zob2OTRWDen/wBGvWBFR/bXZ/YXefxFrCzHUuF4JOefbjw3P1oDz5BdyJrHJImmPA7Jp5eEjT0rJLtSZhwtNMwPRpZGB+YLYNWRtP8AwfLdjm1ubiD9JxIoHpqpHTmTW9szsIs0/jTXU/mGl4FPLogB8/e6/WgKddgMs2B5k6fcmscErynhtYZbhvKJHYDGOZUeo+4r0bs7s62dBrHaQ5HvOveN196Xibr51II4gowoAHkNB9qAqrs67IOArd7UAknwDHAR+XB1yw5O/wCwPmcEae9vYpKpeXZcoIJZvw0oAAySeGJwBgDkFbGPiq5KGgPNG7+8kkcc0LRjXKvFKpzG40ORoenI9QORFY9n7RuLZleznliKEkJxsYTk5IaMkrwk88DrnnW92gbNez2rP32eC6fvopCMKc+0meWVJx/ZJ9oVza5VzVqwqaPTkfU9m2ttWt9Um+fVehePZ/2gR7RiIYCK5jA72HPL9aZ9qM9D0zg9CZdXl5XlilS4tnMc8RyrDkR1VvNTyIOmtX1uLvzFtKHiX8uVMCWEnxRt/wBSHo3/ADBFb6VVVF4nFvrKVrPD2ezJPSlKuMApSlAKUpQClKUApSlAKUpQClKUApSlAKUpQClKUApSlAKUpQClKUBx96d1oL+3aC5XiU6qw9uNhydD0YfYgkHIJFedtpbLm2fctaXec/5qX3ZUzhSD/wAuh0PSvUNR3fjcyLaVs0MuFbnHLjLRN5jzB5EdR9DVdWmqkcM02tzO2qccP9KDr8s7qW1uEu7Q8M0fNdeGVesbgcweX28gRiuLWa0na0vV4ZV9luayr7rKT7QP/Ig4IIrOK58Iypz4Xv79+O2+D7WLo39DG6fmn6l+bl76Q7StxNCcMMCSJvbib4W8x5HkR6ggSGvMmy9qy2Nyt5aDLDSSMkhZkPNTjr1B8wDryPoHdTeyDaFus9u2QdGU+3G3VHHQj7EaiujCXEj428tJ2tTgl9n1O1SlKmYxSlKAUpSgFKUoBSlKAUpSgFKUoBSlKAUpSgFKUoBSlKAUpSgFKUoCJdoW4EW04OFj3c0eTDKOaE40bzU4GR6AiqFVpIppLW6XgniJDDo2PeHnka+RBBr1PUI7TOztNow95HhLuIHupBpxY17tz1UnkfdJzyJBqqU1NeJts7ydrPijtzXUpkf39ay7C29Nsy5N1bDjRsCeHkJFGuQfdccwfnzBIPPtLlwzQzqY5oyVdGGCCOuP7/vW5UaWZaPRr3/vnvk+0nTodo0PB7Pmn73PRG7e8cN9brPbPxo30ZSOauPdYeX1GQQa6lebN2d6JdkT99EC9tIR30I/+RPhYfY8jpqPQuxdsxXcCT27h43GVYfYgjmCDoQeRBq5M+HubadtUdOf+m9SlK9MwpSlAKUpQClKUApSlAKUpQClKUApSlAKUpQClKUApSlAKUpQClKUBXnap2bfjkFxaAJeReyeXfKB/DY8s/CT8jgHIpuwvS2UkBSVCVdGBBUg4OQdRr06GvU9Vd2rdmBuSb6x0ukHjQcp1UY/tgDHkwGPKoSi88Ud0dHs+/laTz+l7orXH2rc3R3yl2RNnDSWUjfmRDUxE6d5HnkfMcjyODwkcfZu0llXI0I5r1B/7VuMgIIOoPStEYqtDMd17x6eh9lc21HtGgnF/R9D0ls+/SeJJYmDxyKGVhyIYZB11+9bNeddyd+H2RJ3U2ZLCRtRzaAtzZR1HmvXnz52FvHvRc7IZZuFrzZshB4+LimtuM6AP/nIzzUvrk8JYeHNR8FWoToTdOaw0WRSuVu1vLBfwCe1bjjJI1BUgjmpB5EfaurQpFKUoBSlKAUpSgFKUoBSlKAUpSgFKUoBSlKAUpSgFKUoBSlKAUpSgKf7WuzUhm2js5PzRrPCo0lHvSKB73xAc/a5g5rqx2isqcS/UdQfWvUhFVlvR2JRzzvcWc5tHfVkCBomPU4yOHPPqOemtVzUtXB4Z1ez+0Z2jxvF8vQqHbTAQPxdR++dP3/3VZnaNtUpuvaqxJaeKyQ51JxGkrE5Oeac9efrW5u/2FpHMk19cG64DkRd2EiznQsOI8Q5aYAONcjStTth2Pd7TurexsoyyxKZZZCeGJGk8KBm6EKCeEZYh84qFCk6ccN5ZV2hdq6qcSWElglHYxs/utj22RguHkOmCe8dipPn4eHXyxU3rn7v7L/DWsEGQe6ijjyNASigEjPQnX610KvOeKUpQClKUApSl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hQSERUTEBQUFBUWFhYYGRYVFxgYFhUcFBcXGxcZGBwYGyYeFxsjHB0fHy8iIycpLCwtFh4xNjAsNyYrLDUBCQoKDgwOGg8PGikkHyQsLDUtMC0sKSwpKS0pKSw0LSwsLCwsLCwvLSwsLCksKSksKSksLCwsKSwpLCwpKSwtLf/AABEIAOAA4QMBIgACEQEDEQH/xAAcAAEAAgMBAQEAAAAAAAAAAAAABgcDBAUIAgH/xABIEAACAQMBBQUGBAIEDQQDAAABAgMABBEhBQYSMUEHEyJRYTJCUnGBkRQjYqEzghVykvAIFjRDU1SUsbLBwtHSk6Kz4SQlc//EABoBAQADAQEBAAAAAAAAAAAAAAACAwQFAQb/xAAwEQACAQMCAwYFBQEBAAAAAAAAAQIDBBEhMRJBUQUTYZHR8CIycYGhQlKxwfHhFP/aAAwDAQACEQMRAD8AvGlKUApSlAKUrDd3aRI0krKiICzMxwqgakknkKAzVjmnVFLOQqgZJYgAAcySdBVMbT7a7u8na22Nbg6kCaQFjj/ScJwsY8uPPyycVkt9xJbhhLti6ku3GoiDFYE5cgMZ+gUfOrIU5T2ISmo7kw2l2tWisY7RZb6XOOC1Quo9WkOEA9QTUY2nt3bt5pCkGz4m6lw86j1IBwf6qqR5ipJaWiRII4kVEHJUAVR9BpWWtMbZc2Z3XfJFc2vZ3tESGRtqyrIceNGmZm/rEuumg01GlSbZ9vteEabSjnxyWe2BB582VuPrnryFSClT7iHQj30zDbb07RjwJre1nHVoJniI5e7MpB6+8OY5VmftVt4v8shu7XHNpIS8fLo8JcEZ0pQioO3jyJKu+Z2dl78WNwQILu3cnQKJFDc8eyxDc/Su2DVNbx9ltpdAtGv4eT4ogOAn9Ufsn6cJqK7Ju9obvThpAZ7NiA4ViYyOhGf4UgHLIAOMais86Uol8akZHpClczd/eKC9hWe2kV0PlzU4BKsOasM6g106qLBSlKAUpSgFKUoBSlKAUpSgFKUoBSlKAUpWK7u0iRpJGCIgLMzHCqBqST0AoBdXSRI0krKiICzMxwqgDJJJ5CqR2/tq43hmMNsWh2bE44pCCGnYHy6nqqnRdC2pAGpvLvXNvBdiztC0djGQztqDIFYeNv8AoQ9dTy8Ng7O2ekESRQrwoihVHy6nzJ5k9SSavpUuLV7FNSpw6LcwbE2FDaRCK3QKo5n3nPxOfeb+4wNK36UreljYxvXUxTXaJ7boueXEyrn5ZNac28dqhw9zbqfIzRg6/Nq4Halu4LqyZ1H5kGZF8yuPzF+qji+aCqGijLMFXUkgADmSdBis9Sq4PGC6FNSWcnqeOQMAykEEAgg5BBGQQRzBFfVY7W3EaLGOSKqjGmiAAadOVZK0FIpSv2h4flfE0KupRwGVgQykZDA8wQeYr7pQEEm2PNsaY3uzAzwH/KLQkkFB7yHn4dSDqV9V4hVrbqb22+0IBPbNlc4ZW0eM/C4BOD18j0riVXG3bKbYtz/SOz/4LsBPBrweI+nJSToeasRjQ4rHWpY+KJrpVc6MvylamytpJcQxzRHiSRFdT6MMjPkfMVt1lNApSlAKUpQClKUApSlAKUpQClKUAqre37eXubFbVD47l8Ede7jwzfduEferRJqirmT+ld4JJT4rexwi+RZCeHTOuZONvURipRXE8HknhZO/uHusLG1VCPzXw8p68RHs/JRp88nrUipSumkksI5zbbyxSlK9PARVHTbo9xtyK3C/ltNHImQSDHnjI06DDLn9OavGufe7ESS4guCPHB3mD5iRCpB+R1H186rqQ4sFkJ8OToUpSrCsVUW/PaLJFtJBbN4LbKsufDKzEd6reY0C+hUkVY29m8AsrSSc44gMID7ztog9RnU+imvPmydjT3s3BCrSOxLMTyGTqzsdAPU/uazV5tYijRRivmZ6K2Bt2O8gWeE+FuYOOJGHNWxyI/cEHrXQqL7i7jrs+NsyM8sgXjwSIxjoq9cEnxHX5aipRV8c413KZYzoKxXVqsqNHIoZHUqynkQwwRWWlSInM7Jr1rdrjZcrZNs3eQE83glJI+fCx19Xx0qyKqTeyf8ABzW201BzbuEmA9+CY8Lg458LEEDzNWxBKGUMpyCAQRyIOoNc2pHhlg6FOXFHJ90pSqyYpSlAKUpQClKUApSlAKUpQGltq97m3mlOPy4pH1OB4FLanoNKqDsg2V3Vh3pHindnz+lPAv7hj/NU+7WL/utj3jZIzF3emM/nMsZ59MNr6ZqFjb0Gy9m2wmyG7lOGIe27lQzj0HETljoM+eBWihhNt8imtlrCJdUf29v3Z2mRLKGcf5uPxyfIgHC/zEVWm1N4NpXiK8r/AIW2kJ4QgKd4BzKgfmSqPMkJnTIrTj2XawsDFGZ8Agtc6Kx+JYomHB6Bnf1A5VOVx+0rjQ/cShe3KPiwbV+HXB71eLHTw8GP3+9dO17ZbFvbE8fLmisNeeqMTgfL6VEU2q6/wxFEOndQwpj1BWPiB/Vni0Gtfb7dnb25WfHLvQsuPl3qtj6VWq8y10YliWnaHs+T2bqMc/b4o+X9dQBXetrpJFDxOroeTIQyn5EaVSVx3UmktvAc+9EvcP8ATusRj6xsPTOtfey2ls5OPZk7YY629wAFfJAC8QPdu36vy25Aa6VONw+aK3QXJl3UqL7t7+xXD9xOrWt0NGhlBXJHPhLAa/pOD8+dSitUZKSyjPJOLwyF74btzbSnSHJitYSGd8eKV2HKMdeFdOI6Au3PGKkuxdhQ2kQit0CLzPVmPxMebH+4xW/Siik8hybWBSlCcanp+1SIilamz9rwz8fcSJJwNwsUOQDjOMjQ/Mac/Ktuh6au1dmJcQyQSDKyKVPmM8iPUHBHqBX52I7befZapLkvbu8BzzwgUoDpphWC/wAtbdcDsgm7u/2ta5wBcCVVOmkhfiIXoMcGo6FfSstytmaKD3RalKUrGahSlKAUpSgFKUoBSlKAUr5dwASTgDqeQrTh2sht/wAQWCxlO84m0ATHEGOeXh19KArT/CH24iWKW2R3k0itw4yeCLJZv0+IqNefi8qrQWLjFxf/AJty4UxwyAFIUGCrSodMkezERjB4mGCFO1tPbbX15JtOUBo1k7q1jfUfl+JSy+8sYIdgTgvKgOVLCtvYG7st7IzEkLxZklbUkscnHxOc5+uTz19Sb0R42lqzmnvbiX35ZH8gSxx5AcgB0GAB5CpJs/s4ncAyssQ8vbb9jgfep3svYsNuuIUC+bc2b+sx1P8AurdrZC3X6jLKu38pFLTs3t1/iNJIfmEH2Az+9Z37PbQjRZB6iQ5/fI/apJSre7h0Ku8l1IRf9ma4JglIPRZACD/MoBH2NRfa261xbjMiZX408Sj541X6gVb9DUJUIvbQnGtJblJssdyEhuzhQCqT8JaWDmVGmTJEGOTH0ySpXkZNuFvXJFMdn37hm0MEvFxCQMMqof3wwIKE681OuBXT3n3DD/mWgCt1j0VG9V6KfTkfTrB3tu+T8O/glRmMEmitHKOImEnmFkfQajhk4T7z5zfFSkaMxqxLrpUR7O99Px0PBKQLiIDjHLjHISAfs3kT6ipdW+MlJZRjkmnhka3k35jtcrHFNcSjThjRuEH9T8OB9OI1U2828W0b0kSJMsedIkjcIPLOmX+bZ+lX/wAR8zTiPmarnTcuZOE1HkUf2X309peBZIpRFNiNyY3AU5/Lc6aYOhPQMau+v3iPma/K9pw4FjJ5OfE8ioVuVtHu96LqMnSWLhxnGSkcLjT3jhW09SelTWq93GtfxG9NxMvswCUkg5BKotvjOOvETj9J10qq5+VFlDdl70pSsRrFKUoBSlKAUpSgFKUoCCdoO2O+mttkxE8d235xU6pbJky/IuAVHoG8xUb7et7+6gTZ8HtzgGQLzWMNhVAHxsMfJCOtczsuvZZ94757oAyiOcHr3fdzxIFTU4AXw/L5muHv4yjeeV35RhJcYyCYbNZEB+bKBnpnNALTd9pLhLGNvBbAxs3QFGzcP6lpSwHmojHSrUtLNIkWONQqqMAD++p9ajnZ/sXubfvG9uXByefAPZ++rfzDyrY323m/BW5ZSO9fwxggHX3mI8lH7lfOula0JSajFZkzFVlxPCPjenfiGyyp/MmwCIlOMZ5F2wQoxrjUny1zXJ2RLtO/TvTMlnE3shIgzsPiHGcgeR4hnXTGKgm6Gyje3yLLl1yZJScniVdSCf1HC/zVeirgYGgHlyGK7d7Rp2WKUfinzb1S8EtvMr2K6vt6r7ZsoS84LmJtVkACMQMBsFRjiHUMDzGutTNb83Vt3ljKgLY4XZeILgjiDL54yMdCRUL7Y5BwWy514pTj0xGP99fHY7ef5RETp+W4H9pWP/D+1TqWsZ2KuksSTw+jWcZx7QZztr7/AG0baZ4ZWh4kODiNSDkAgj0IIP1qT7mbSv7tUnklgEPEQUEf5jcJwRkDC/PJ+VRXtZsOC8WTTEsY5DrH4Tk9TjH7elSLshnzaypp4Zs+vjRef9k/Y1ouqNJ9nwr04JNvD/OfyhkndVVvsRNtCVIEDCOHMpXnlRl2JB6KVU9cj0qw949si1tpJiRlVPCDyZz7A+/7A1ytxN2zbwF5hme48cvFqcHJCH7kn1YjoK4XdRdKUp89F9ev2X8o9hLh1INuvG0W1rac4K3ayglRp3gVhID8LFwshA5CVcaVcFVLvLZ/gnDa8Fvf20iE4PhuEkLY6HS3Ua/D01zZI3kteEsLmDhUgFu9ThBbPCCc4BPCcefCfKsVunhotra4aOjSuV/jXZ/61bf+tH/5VmtN4LaVgkVxC7HOFSRGY4GTgA5OmtanFrkUYZv0rmy7zWqsVa5gVlJBBlQFSDggjOhB6VktNvW8rcMU8MjfCkiMfsDmnC8ZGGbzMAMnkNTnyHOox/g/2hdLy9fHFPPw9NOHLtj5tJ6eyK1u1HbogsZI1bEswCKoI4uFj42xz4eEFc/qqU9kN1bJs63top4XmERlkjSRGdTI3E3EoYleEuFPLWsVxnTTQ1UFo2Tylcg72WYl7k3Vv3vHwd330fHx54eDh4s8WdMc81iffewBIN7aAg4IM8WQRzB8WhrMoyeyNGTuUrkyb12ixrK11biNyQjmaMI5X2grcWGI64rB/j1s/wD160/2iL/yooyfIHdpXIt97rOTi7u6tn4ELvwzRngRccTNhvCoyMk6a1iTfewJAF7aEkgACeLJJ5AeLWnBLoDuUrhvvvYAkNe2gIOCDPFkEcwfFWW53us4+HvLu2TjQOnFNGONGzh1y3iU4Oo00pwy6MHXpXB/x82f/r1n/tEX/lX7UcPoCF7C2P3G9V2QMLNZGYc/ekgV/wD3qx+tQTeCMybxX65JJhnRR87ThA9MDl8gOuavG42P/wDsYrlRytp4WOPikgdNcfpfr1+dUjvJbtDvRICW/NOV09vvbfwr8uPwZ9DRAtKGEIqoOSgKPkowKpztP2qZb1o8+GEBAPVgGc/cgfyCrlDgjI1B1HyPKqF3yiK39yD/AKZz9GPEP2Ir7PsCEZXWXyTx+F/ZzUT3sk2SFgkuCPFI3Apx7kfPHzYn+wKntcXcu34LC2AxrEraDH8Tx/fxV0to36QRPLIcIilj646D1J0HqRXMu6jrV5z6t/8AAyqu1jaPHeLGDkRRgEeTSEsevw8Fdjsds2CXEp9lmjQepQMzfbiH3qBYlvbo8I4pZ5CceRY559FUdegWr02HsdLWBIY9Qo5nmxJyzH5n7aDpXc7QkrWyhafqer/n+f4PSF9sVrmK3k+F3Tn8ahuX8lafY5ceO4jzzWNgMfCzKTn+YfepH2n2vHs9z8Dxvy/Vwn5DDVVm7tzOJDFa+3cJ3PMjR2Uk6egOvQEnpXttHvuypw6P+0/UIsiBv6Sv+LnaWbeHqs0vn6gc/kq/HU2rQ2FsdLW3SCPko1OMcTH2mPlk9Omg6Vv187VmpPEdlt78d2eNkD7W7cfhHfqVjX+zMpH/ABH7mtmwSK12J3iKPFb94SyjLSTLoT54ZgB6ACtDtmvMWYQaZmi1HM4SYsp9P4bY/qnyrDv9N3GzLS1GhZYwdc6Qxrn5+Mj+zULKm61z3S2bXvyyXP5Iml2XRxxi4uZyioiqgL4xqeJiMjU6KNNfFjGoqV7F2HFJcxbQgQRxvAwCcIRuNmID8IBUZjzyPl5muNbbgLJsqNVjjF0yq4kbwsONw3CSBk4j0wc6+VS7Y204DxwQnK2qxozAeAeEjAOTkgLr5etdC9rqrVnUg3q2vDhWEvMr+hWvaQ3fbREMeMhY49BjLyEsc4GT7Y8+VZ+0ZYvxFvFZgGZFCkwgcRPh7oeAauAM6ajI5aVz939nf0nfzFweFxPIf0lwVi9MhmU/yVzNm7eltEmghi/PmKxK4X8yM+JXVMa8RzgAdfXFdWpJW0IyWrpQ1j1c9/suawSSy8G9vReT7QuWVPEllbkyNnw5RR376aEtJ4RjQ8IPKrM7BLtfwdwpIyk2c4xhXjXmccsq3XTFdfczs4FnsqW3bWe5icTMMDxPGyqgPkgbAPLJY9cVVXZ29xcCbZ1vlVu+7M0gx+VDHx979WDKo+eOtcC3ff2FaDe0oy+mcpmjHDJYLK3Vsv6S2lLtR1AgizDa6fxeAsGmPnzOD649yoPvvGL3eBbdAODvIYDwjGQPFKTjGSOJx/LV4rFFZ22FUJDBGTgclWNSTz9BzNUp2OWb3W1ZLuQHwCWQt07y4JAGfPDOfpXvZ9TEa1zsoQxHwctF/bZ7NbRLC7W5I4dkzDhUcRREHCNCzqTw6aeEE/Sot2Y3FtZbJmurzuz3kkhVW4C7iNQoRA+OIswYAZxr01r57f8Aa+TbWq/qmYD6pH/1115OySH8PYYjiWWF4WuHPhMiAFplbhGHPFgAnkOvmgoUrCEKjaVSbenSKx+WNXPTkdjdfcNLa+ubpERIpo41jiA1j4gDMGUrhQWC4AJHP0qutmbPS23o7oKqp3z4U8JUCWBnUDOg1YYHMaCro2Ft2K7RpICWRZHj4yMK5TAYp8S50z1wap7tFheHeGGSBA8ri3dF18T+KNeL6oM+gqHZtSpVqVac3rKnJa+C08sCaSSfic3tSlQbVE0ca92HVDoAsz27L33TX2hGSQdUI6VZu81ot7tC1swoMdsfxU2gwAMrBFyx4zklfhXNQvtr2EsFrYhSDwd9Gzn25GcK7Ox6ksGY+r1YfZ5sl47cz3A//IuiJpP0ggCKPzARMDHQlqldTX/lo1IvZSivPfyfngRXxNEg/o+P/Rp/YX/tStqlcEtFUJ/hA2hg2hZ3cZ4GZMBhgENbyBg3zHGNT8I8qvuq77b91Td7OMkeTJbEygD3lxiUY8+HxfyY60B87B2kk0QMeccwDzCuSVH8p4ovnCw6VGO0DcVroie2A70AB1JA7wAYUgk4DDlrjIxroM8rsz3j8KQnPi4iMa5PCONPPiyvEuOZaQYJcVZtdazuZ0mqkHiSMNSPDIgG729slpAltd2l0GjGFMcfEGXJxnJHLlkEjTpWntxr3arLFFbvBbBg3FKOHixnDtkDOh0VeLnzPMWYDX5W1XSjU72MEpfhPql65IZ8Dg7qbnxWKHhPHI3tSEYJ9FHur6ZPzrvUpWWpUlUk5TeWzw5e9Vp3llcJjJMTkDBOqjiGg65Ax61FOy/dUxKbqZSrtlY1YEFV95iDqCx016D9VWBSro3M40ZUVs3l/YJn5Q0rib2bVWGBsnn4cfGWDcMfoDjLHoityLIaySkorLPYxcnhFc7+7S/GXdvCoIBnCg8ye8ZRkL//AD7sY55DZ54qcbf7P0vJTLNcTdQqjuwqLkkKvg5a8zk+tQrcjY5u9oiZ8lLb8xmPvSuSVHzz4z/V9at6o2lSdN95F4ZdWeMJEdm3SkaMRm+uwgHDhe6TQDGMpGCRj1r8styUhtXtoZpUWRmLuBGXYMvCU1UgDA6AHnrqa7t3eJEheV1jQc2chVH1NQi838lvZfwmxY2kkb2p2BCRKdC4yNAM+030BJFWSr8EcZ06FcVKWxpXtvFsdsWks09zNhVtsI3HoeEuFTjCgnIAILH0yRINzex6cMt5e3DxXXeGUCJYm7tjkkuXVlZteQGB69JXuD2aRbPBlkPf3b6yTvqQSPEI86qvmTq3XoBNMVlqXtacpS4n8Sw/FeJrjBJHyBpUa3K3Ei2cJe7PG8rlmcqFwuvBGADgKuT9/lUnpWVTkouKej3+xYcXendw3sJgM8sKNo4iCZkGnhJdSQPljPI6aVydz+zhNnOzQXE7K+OONxFwsQCFJIjDDGTyI9amFKmq1SMHTT+F7rqeYWclf7T7II7i5N1Ld3LS8StxYgwODHAAO64cDA0x01zW5tbs6e5UpPtK+ZCMFQYUVgc5DCOJQw165qaUqbuar4cy+Xbw+g4Uczd3YSWdtHbxZKxggE+0xJJJONMkkmta53Wjkv4r1zloomjVcDALEnjznmAWXH6q7lKqVSSk5Z1ec/ffzPcHD3o3VjvlhWX2Yp0mK4B7zgVxwHPJTxa/LFdsV+0qLk2kuSApSleAV8uuRrrX1SgPMO9mwjsvackC5WKRhLAw90McqAehVgVzz8CnrU93U3xEw7uXAlGeWgk65jA97zjHnlRjKrJu1ns+O07de5KrcQsWjLZAYMPEhI5ZwpB6FemTVDLLJDKbe7RoZ0OCHHCSeY+p0II0PMVKMnF5RGUVJYZfyOCAQcgjII5EGv2qz2Hv3JDhZlMq51cMRKQTqW4iVkb1PCx6samGzd74JmVFbLMCQADnTmCp8XF1woYeTGt0K8Zb6GSVGSO5SsDXyD2mC5+Pwf8AFjX0ou0IzoJEJ8lZWP0Ckk1bxLqVYZnpWje7aiiHFISo82UqD6BnwpPoDmortTtFXDLCnG2SOLLrHjzB8MjH5CPHQmq5VYxJxpSkSvaO2YrdeKZsKDg45k4JCL8UhA9noNTga1VO07uW8mYxIzE8XdxZLYzqcnlknVmwByAwqqo0Nq7XLfmTNywAAMKo6KijRR1wPUnUk1ksdoSRNxwuyHHNTzHPXoR6GsVSo5muFNQO5upvpBs+D8M8FybnjYyIqAtI7cyPFyAGMc/Dy1qUJtDa91pZ7P8Aw6nlLeNwkDoe70b15NUUG8RW6tNomJma3crcNGOEuGDKCMaFipOVOM8ONAa9A7Pv4540lhZXjcBlZTkMD1r3vZYwh3UW8sqaPsNuLphJtXaDSEe5CNF/ql8Kv0SrI3W3Rt9nw9zapwjmzHV5D5u2NT+w6AV2qVU3ksFKUoBSlKAUpSgFKUoBSlKAUpSgFKUoBSlKAVGt9twbbacXDcLh1B4JU/iR58ujKeqnT5HWpLSgPL+8O6d7s2QpcxNNCPZuIlLKR04vhPo2D6ka1zob2OTRWDen/wBGvWBFR/bXZ/YXefxFrCzHUuF4JOefbjw3P1oDz5BdyJrHJImmPA7Jp5eEjT0rJLtSZhwtNMwPRpZGB+YLYNWRtP8AwfLdjm1ubiD9JxIoHpqpHTmTW9szsIs0/jTXU/mGl4FPLogB8/e6/WgKddgMs2B5k6fcmscErynhtYZbhvKJHYDGOZUeo+4r0bs7s62dBrHaQ5HvOveN196Xibr51II4gowoAHkNB9qAqrs67IOArd7UAknwDHAR+XB1yw5O/wCwPmcEae9vYpKpeXZcoIJZvw0oAAySeGJwBgDkFbGPiq5KGgPNG7+8kkcc0LRjXKvFKpzG40ORoenI9QORFY9n7RuLZleznliKEkJxsYTk5IaMkrwk88DrnnW92gbNez2rP32eC6fvopCMKc+0meWVJx/ZJ9oVza5VzVqwqaPTkfU9m2ttWt9Um+fVehePZ/2gR7RiIYCK5jA72HPL9aZ9qM9D0zg9CZdXl5XlilS4tnMc8RyrDkR1VvNTyIOmtX1uLvzFtKHiX8uVMCWEnxRt/wBSHo3/ADBFb6VVVF4nFvrKVrPD2ezJPSlKuMApSlAKUpQClKUApSlAKUpQClKUApSlAKUpQClKUApSlAKUpQClKUBx96d1oL+3aC5XiU6qw9uNhydD0YfYgkHIJFedtpbLm2fctaXec/5qX3ZUzhSD/wAuh0PSvUNR3fjcyLaVs0MuFbnHLjLRN5jzB5EdR9DVdWmqkcM02tzO2qccP9KDr8s7qW1uEu7Q8M0fNdeGVesbgcweX28gRiuLWa0na0vV4ZV9luayr7rKT7QP/Ig4IIrOK58Iypz4Xv79+O2+D7WLo39DG6fmn6l+bl76Q7StxNCcMMCSJvbib4W8x5HkR6ggSGvMmy9qy2Nyt5aDLDSSMkhZkPNTjr1B8wDryPoHdTeyDaFus9u2QdGU+3G3VHHQj7EaiujCXEj428tJ2tTgl9n1O1SlKmYxSlKAUpSgFKUoBSlKAUpSgFKUoBSlKAUpSgFKUoBSlKAUpSgFKUoCJdoW4EW04OFj3c0eTDKOaE40bzU4GR6AiqFVpIppLW6XgniJDDo2PeHnka+RBBr1PUI7TOztNow95HhLuIHupBpxY17tz1UnkfdJzyJBqqU1NeJts7ydrPijtzXUpkf39ay7C29Nsy5N1bDjRsCeHkJFGuQfdccwfnzBIPPtLlwzQzqY5oyVdGGCCOuP7/vW5UaWZaPRr3/vnvk+0nTodo0PB7Pmn73PRG7e8cN9brPbPxo30ZSOauPdYeX1GQQa6lebN2d6JdkT99EC9tIR30I/+RPhYfY8jpqPQuxdsxXcCT27h43GVYfYgjmCDoQeRBq5M+HubadtUdOf+m9SlK9MwpSlAKUpQClKUApSlAKUpQClKUApSlAKUpQClKUApSlAKUpQClKUBXnap2bfjkFxaAJeReyeXfKB/DY8s/CT8jgHIpuwvS2UkBSVCVdGBBUg4OQdRr06GvU9Vd2rdmBuSb6x0ukHjQcp1UY/tgDHkwGPKoSi88Ud0dHs+/laTz+l7orXH2rc3R3yl2RNnDSWUjfmRDUxE6d5HnkfMcjyODwkcfZu0llXI0I5r1B/7VuMgIIOoPStEYqtDMd17x6eh9lc21HtGgnF/R9D0ls+/SeJJYmDxyKGVhyIYZB11+9bNeddyd+H2RJ3U2ZLCRtRzaAtzZR1HmvXnz52FvHvRc7IZZuFrzZshB4+LimtuM6AP/nIzzUvrk8JYeHNR8FWoToTdOaw0WRSuVu1vLBfwCe1bjjJI1BUgjmpB5EfaurQpFKUoBSlKAUpSgFKUoBSlKAUpSgFKUoBSlKAUpSgFKUoBSlKAUpSgKf7WuzUhm2js5PzRrPCo0lHvSKB73xAc/a5g5rqx2isqcS/UdQfWvUhFVlvR2JRzzvcWc5tHfVkCBomPU4yOHPPqOemtVzUtXB4Z1ez+0Z2jxvF8vQqHbTAQPxdR++dP3/3VZnaNtUpuvaqxJaeKyQ51JxGkrE5Oeac9efrW5u/2FpHMk19cG64DkRd2EiznQsOI8Q5aYAONcjStTth2Pd7TurexsoyyxKZZZCeGJGk8KBm6EKCeEZYh84qFCk6ccN5ZV2hdq6qcSWElglHYxs/utj22RguHkOmCe8dipPn4eHXyxU3rn7v7L/DWsEGQe6ijjyNASigEjPQnX610KvOeKUpQClKUApSl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hQSERUTEBQUFBUWFhYYGRYVFxgYFhUcFBcXGxcZGBwYGyYeFxsjHB0fHy8iIycpLCwtFh4xNjAsNyYrLDUBCQoKDgwOGg8PGikkHyQsLDUtMC0sKSwpKS0pKSw0LSwsLCwsLCwvLSwsLCksKSksKSksLCwsKSwpLCwpKSwtLf/AABEIAOAA4QMBIgACEQEDEQH/xAAcAAEAAgMBAQEAAAAAAAAAAAAABgcDBAUIAgH/xABIEAACAQMBBQUGBAIEDQQDAAABAgMABBEhBQYSMUEHEyJRYTJCUnGBkRQjYqEzghVykvAIFjRDU1SUsbLBwtHSk6Kz4SQlc//EABoBAQADAQEBAAAAAAAAAAAAAAACAwQFAQb/xAAwEQACAQMCAwYFBQEBAAAAAAAAAQIDBBEhMRJBUQUTYZHR8CIycYGhQlKxwfHhFP/aAAwDAQACEQMRAD8AvGlKUApSlAKUrDd3aRI0krKiICzMxwqgakknkKAzVjmnVFLOQqgZJYgAAcySdBVMbT7a7u8na22Nbg6kCaQFjj/ScJwsY8uPPyycVkt9xJbhhLti6ku3GoiDFYE5cgMZ+gUfOrIU5T2ISmo7kw2l2tWisY7RZb6XOOC1Quo9WkOEA9QTUY2nt3bt5pCkGz4m6lw86j1IBwf6qqR5ipJaWiRII4kVEHJUAVR9BpWWtMbZc2Z3XfJFc2vZ3tESGRtqyrIceNGmZm/rEuumg01GlSbZ9vteEabSjnxyWe2BB582VuPrnryFSClT7iHQj30zDbb07RjwJre1nHVoJniI5e7MpB6+8OY5VmftVt4v8shu7XHNpIS8fLo8JcEZ0pQioO3jyJKu+Z2dl78WNwQILu3cnQKJFDc8eyxDc/Su2DVNbx9ltpdAtGv4eT4ogOAn9Ufsn6cJqK7Ju9obvThpAZ7NiA4ViYyOhGf4UgHLIAOMais86Uol8akZHpClczd/eKC9hWe2kV0PlzU4BKsOasM6g106qLBSlKAUpSgFKUoBSlKAUpSgFKUoBSlKAUpWK7u0iRpJGCIgLMzHCqBqST0AoBdXSRI0krKiICzMxwqgDJJJ5CqR2/tq43hmMNsWh2bE44pCCGnYHy6nqqnRdC2pAGpvLvXNvBdiztC0djGQztqDIFYeNv8AoQ9dTy8Ng7O2ekESRQrwoihVHy6nzJ5k9SSavpUuLV7FNSpw6LcwbE2FDaRCK3QKo5n3nPxOfeb+4wNK36UreljYxvXUxTXaJ7boueXEyrn5ZNac28dqhw9zbqfIzRg6/Nq4Halu4LqyZ1H5kGZF8yuPzF+qji+aCqGijLMFXUkgADmSdBis9Sq4PGC6FNSWcnqeOQMAykEEAgg5BBGQQRzBFfVY7W3EaLGOSKqjGmiAAadOVZK0FIpSv2h4flfE0KupRwGVgQykZDA8wQeYr7pQEEm2PNsaY3uzAzwH/KLQkkFB7yHn4dSDqV9V4hVrbqb22+0IBPbNlc4ZW0eM/C4BOD18j0riVXG3bKbYtz/SOz/4LsBPBrweI+nJSToeasRjQ4rHWpY+KJrpVc6MvylamytpJcQxzRHiSRFdT6MMjPkfMVt1lNApSlAKUpQClKUApSlAKUpQClKUAqre37eXubFbVD47l8Ede7jwzfduEferRJqirmT+ld4JJT4rexwi+RZCeHTOuZONvURipRXE8HknhZO/uHusLG1VCPzXw8p68RHs/JRp88nrUipSumkksI5zbbyxSlK9PARVHTbo9xtyK3C/ltNHImQSDHnjI06DDLn9OavGufe7ESS4guCPHB3mD5iRCpB+R1H186rqQ4sFkJ8OToUpSrCsVUW/PaLJFtJBbN4LbKsufDKzEd6reY0C+hUkVY29m8AsrSSc44gMID7ztog9RnU+imvPmydjT3s3BCrSOxLMTyGTqzsdAPU/uazV5tYijRRivmZ6K2Bt2O8gWeE+FuYOOJGHNWxyI/cEHrXQqL7i7jrs+NsyM8sgXjwSIxjoq9cEnxHX5aipRV8c413KZYzoKxXVqsqNHIoZHUqynkQwwRWWlSInM7Jr1rdrjZcrZNs3eQE83glJI+fCx19Xx0qyKqTeyf8ABzW201BzbuEmA9+CY8Lg458LEEDzNWxBKGUMpyCAQRyIOoNc2pHhlg6FOXFHJ90pSqyYpSlAKUpQClKUApSlAKUpQGltq97m3mlOPy4pH1OB4FLanoNKqDsg2V3Vh3pHindnz+lPAv7hj/NU+7WL/utj3jZIzF3emM/nMsZ59MNr6ZqFjb0Gy9m2wmyG7lOGIe27lQzj0HETljoM+eBWihhNt8imtlrCJdUf29v3Z2mRLKGcf5uPxyfIgHC/zEVWm1N4NpXiK8r/AIW2kJ4QgKd4BzKgfmSqPMkJnTIrTj2XawsDFGZ8Agtc6Kx+JYomHB6Bnf1A5VOVx+0rjQ/cShe3KPiwbV+HXB71eLHTw8GP3+9dO17ZbFvbE8fLmisNeeqMTgfL6VEU2q6/wxFEOndQwpj1BWPiB/Vni0Gtfb7dnb25WfHLvQsuPl3qtj6VWq8y10YliWnaHs+T2bqMc/b4o+X9dQBXetrpJFDxOroeTIQyn5EaVSVx3UmktvAc+9EvcP8ATusRj6xsPTOtfey2ls5OPZk7YY629wAFfJAC8QPdu36vy25Aa6VONw+aK3QXJl3UqL7t7+xXD9xOrWt0NGhlBXJHPhLAa/pOD8+dSitUZKSyjPJOLwyF74btzbSnSHJitYSGd8eKV2HKMdeFdOI6Au3PGKkuxdhQ2kQit0CLzPVmPxMebH+4xW/Siik8hybWBSlCcanp+1SIilamz9rwz8fcSJJwNwsUOQDjOMjQ/Mac/Ktuh6au1dmJcQyQSDKyKVPmM8iPUHBHqBX52I7befZapLkvbu8BzzwgUoDpphWC/wAtbdcDsgm7u/2ta5wBcCVVOmkhfiIXoMcGo6FfSstytmaKD3RalKUrGahSlKAUpSgFKUoBSlKAUr5dwASTgDqeQrTh2sht/wAQWCxlO84m0ATHEGOeXh19KArT/CH24iWKW2R3k0itw4yeCLJZv0+IqNefi8qrQWLjFxf/AJty4UxwyAFIUGCrSodMkezERjB4mGCFO1tPbbX15JtOUBo1k7q1jfUfl+JSy+8sYIdgTgvKgOVLCtvYG7st7IzEkLxZklbUkscnHxOc5+uTz19Sb0R42lqzmnvbiX35ZH8gSxx5AcgB0GAB5CpJs/s4ncAyssQ8vbb9jgfep3svYsNuuIUC+bc2b+sx1P8AurdrZC3X6jLKu38pFLTs3t1/iNJIfmEH2Az+9Z37PbQjRZB6iQ5/fI/apJSre7h0Ku8l1IRf9ma4JglIPRZACD/MoBH2NRfa261xbjMiZX408Sj541X6gVb9DUJUIvbQnGtJblJssdyEhuzhQCqT8JaWDmVGmTJEGOTH0ySpXkZNuFvXJFMdn37hm0MEvFxCQMMqof3wwIKE681OuBXT3n3DD/mWgCt1j0VG9V6KfTkfTrB3tu+T8O/glRmMEmitHKOImEnmFkfQajhk4T7z5zfFSkaMxqxLrpUR7O99Px0PBKQLiIDjHLjHISAfs3kT6ipdW+MlJZRjkmnhka3k35jtcrHFNcSjThjRuEH9T8OB9OI1U2828W0b0kSJMsedIkjcIPLOmX+bZ+lX/wAR8zTiPmarnTcuZOE1HkUf2X309peBZIpRFNiNyY3AU5/Lc6aYOhPQMau+v3iPma/K9pw4FjJ5OfE8ioVuVtHu96LqMnSWLhxnGSkcLjT3jhW09SelTWq93GtfxG9NxMvswCUkg5BKotvjOOvETj9J10qq5+VFlDdl70pSsRrFKUoBSlKAUpSgFKUoCCdoO2O+mttkxE8d235xU6pbJky/IuAVHoG8xUb7et7+6gTZ8HtzgGQLzWMNhVAHxsMfJCOtczsuvZZ94757oAyiOcHr3fdzxIFTU4AXw/L5muHv4yjeeV35RhJcYyCYbNZEB+bKBnpnNALTd9pLhLGNvBbAxs3QFGzcP6lpSwHmojHSrUtLNIkWONQqqMAD++p9ajnZ/sXubfvG9uXByefAPZ++rfzDyrY323m/BW5ZSO9fwxggHX3mI8lH7lfOula0JSajFZkzFVlxPCPjenfiGyyp/MmwCIlOMZ5F2wQoxrjUny1zXJ2RLtO/TvTMlnE3shIgzsPiHGcgeR4hnXTGKgm6Gyje3yLLl1yZJScniVdSCf1HC/zVeirgYGgHlyGK7d7Rp2WKUfinzb1S8EtvMr2K6vt6r7ZsoS84LmJtVkACMQMBsFRjiHUMDzGutTNb83Vt3ljKgLY4XZeILgjiDL54yMdCRUL7Y5BwWy514pTj0xGP99fHY7ef5RETp+W4H9pWP/D+1TqWsZ2KuksSTw+jWcZx7QZztr7/AG0baZ4ZWh4kODiNSDkAgj0IIP1qT7mbSv7tUnklgEPEQUEf5jcJwRkDC/PJ+VRXtZsOC8WTTEsY5DrH4Tk9TjH7elSLshnzaypp4Zs+vjRef9k/Y1ouqNJ9nwr04JNvD/OfyhkndVVvsRNtCVIEDCOHMpXnlRl2JB6KVU9cj0qw949si1tpJiRlVPCDyZz7A+/7A1ytxN2zbwF5hme48cvFqcHJCH7kn1YjoK4XdRdKUp89F9ev2X8o9hLh1INuvG0W1rac4K3ayglRp3gVhID8LFwshA5CVcaVcFVLvLZ/gnDa8Fvf20iE4PhuEkLY6HS3Ua/D01zZI3kteEsLmDhUgFu9ThBbPCCc4BPCcefCfKsVunhotra4aOjSuV/jXZ/61bf+tH/5VmtN4LaVgkVxC7HOFSRGY4GTgA5OmtanFrkUYZv0rmy7zWqsVa5gVlJBBlQFSDggjOhB6VktNvW8rcMU8MjfCkiMfsDmnC8ZGGbzMAMnkNTnyHOox/g/2hdLy9fHFPPw9NOHLtj5tJ6eyK1u1HbogsZI1bEswCKoI4uFj42xz4eEFc/qqU9kN1bJs63top4XmERlkjSRGdTI3E3EoYleEuFPLWsVxnTTQ1UFo2Tylcg72WYl7k3Vv3vHwd330fHx54eDh4s8WdMc81iffewBIN7aAg4IM8WQRzB8WhrMoyeyNGTuUrkyb12ixrK11biNyQjmaMI5X2grcWGI64rB/j1s/wD160/2iL/yooyfIHdpXIt97rOTi7u6tn4ELvwzRngRccTNhvCoyMk6a1iTfewJAF7aEkgACeLJJ5AeLWnBLoDuUrhvvvYAkNe2gIOCDPFkEcwfFWW53us4+HvLu2TjQOnFNGONGzh1y3iU4Oo00pwy6MHXpXB/x82f/r1n/tEX/lX7UcPoCF7C2P3G9V2QMLNZGYc/ekgV/wD3qx+tQTeCMybxX65JJhnRR87ThA9MDl8gOuavG42P/wDsYrlRytp4WOPikgdNcfpfr1+dUjvJbtDvRICW/NOV09vvbfwr8uPwZ9DRAtKGEIqoOSgKPkowKpztP2qZb1o8+GEBAPVgGc/cgfyCrlDgjI1B1HyPKqF3yiK39yD/AKZz9GPEP2Ir7PsCEZXWXyTx+F/ZzUT3sk2SFgkuCPFI3Apx7kfPHzYn+wKntcXcu34LC2AxrEraDH8Tx/fxV0to36QRPLIcIilj646D1J0HqRXMu6jrV5z6t/8AAyqu1jaPHeLGDkRRgEeTSEsevw8Fdjsds2CXEp9lmjQepQMzfbiH3qBYlvbo8I4pZ5CceRY559FUdegWr02HsdLWBIY9Qo5nmxJyzH5n7aDpXc7QkrWyhafqer/n+f4PSF9sVrmK3k+F3Tn8ahuX8lafY5ceO4jzzWNgMfCzKTn+YfepH2n2vHs9z8Dxvy/Vwn5DDVVm7tzOJDFa+3cJ3PMjR2Uk6egOvQEnpXttHvuypw6P+0/UIsiBv6Sv+LnaWbeHqs0vn6gc/kq/HU2rQ2FsdLW3SCPko1OMcTH2mPlk9Omg6Vv187VmpPEdlt78d2eNkD7W7cfhHfqVjX+zMpH/ABH7mtmwSK12J3iKPFb94SyjLSTLoT54ZgB6ACtDtmvMWYQaZmi1HM4SYsp9P4bY/qnyrDv9N3GzLS1GhZYwdc6Qxrn5+Mj+zULKm61z3S2bXvyyXP5Iml2XRxxi4uZyioiqgL4xqeJiMjU6KNNfFjGoqV7F2HFJcxbQgQRxvAwCcIRuNmID8IBUZjzyPl5muNbbgLJsqNVjjF0yq4kbwsONw3CSBk4j0wc6+VS7Y204DxwQnK2qxozAeAeEjAOTkgLr5etdC9rqrVnUg3q2vDhWEvMr+hWvaQ3fbREMeMhY49BjLyEsc4GT7Y8+VZ+0ZYvxFvFZgGZFCkwgcRPh7oeAauAM6ajI5aVz939nf0nfzFweFxPIf0lwVi9MhmU/yVzNm7eltEmghi/PmKxK4X8yM+JXVMa8RzgAdfXFdWpJW0IyWrpQ1j1c9/suawSSy8G9vReT7QuWVPEllbkyNnw5RR376aEtJ4RjQ8IPKrM7BLtfwdwpIyk2c4xhXjXmccsq3XTFdfczs4FnsqW3bWe5icTMMDxPGyqgPkgbAPLJY9cVVXZ29xcCbZ1vlVu+7M0gx+VDHx979WDKo+eOtcC3ff2FaDe0oy+mcpmjHDJYLK3Vsv6S2lLtR1AgizDa6fxeAsGmPnzOD649yoPvvGL3eBbdAODvIYDwjGQPFKTjGSOJx/LV4rFFZ22FUJDBGTgclWNSTz9BzNUp2OWb3W1ZLuQHwCWQt07y4JAGfPDOfpXvZ9TEa1zsoQxHwctF/bZ7NbRLC7W5I4dkzDhUcRREHCNCzqTw6aeEE/Sot2Y3FtZbJmurzuz3kkhVW4C7iNQoRA+OIswYAZxr01r57f8Aa+TbWq/qmYD6pH/1115OySH8PYYjiWWF4WuHPhMiAFplbhGHPFgAnkOvmgoUrCEKjaVSbenSKx+WNXPTkdjdfcNLa+ubpERIpo41jiA1j4gDMGUrhQWC4AJHP0qutmbPS23o7oKqp3z4U8JUCWBnUDOg1YYHMaCro2Ft2K7RpICWRZHj4yMK5TAYp8S50z1wap7tFheHeGGSBA8ri3dF18T+KNeL6oM+gqHZtSpVqVac3rKnJa+C08sCaSSfic3tSlQbVE0ca92HVDoAsz27L33TX2hGSQdUI6VZu81ot7tC1swoMdsfxU2gwAMrBFyx4zklfhXNQvtr2EsFrYhSDwd9Gzn25GcK7Ox6ksGY+r1YfZ5sl47cz3A//IuiJpP0ggCKPzARMDHQlqldTX/lo1IvZSivPfyfngRXxNEg/o+P/Rp/YX/tStqlcEtFUJ/hA2hg2hZ3cZ4GZMBhgENbyBg3zHGNT8I8qvuq77b91Td7OMkeTJbEygD3lxiUY8+HxfyY60B87B2kk0QMeccwDzCuSVH8p4ovnCw6VGO0DcVroie2A70AB1JA7wAYUgk4DDlrjIxroM8rsz3j8KQnPi4iMa5PCONPPiyvEuOZaQYJcVZtdazuZ0mqkHiSMNSPDIgG729slpAltd2l0GjGFMcfEGXJxnJHLlkEjTpWntxr3arLFFbvBbBg3FKOHixnDtkDOh0VeLnzPMWYDX5W1XSjU72MEpfhPql65IZ8Dg7qbnxWKHhPHI3tSEYJ9FHur6ZPzrvUpWWpUlUk5TeWzw5e9Vp3llcJjJMTkDBOqjiGg65Ax61FOy/dUxKbqZSrtlY1YEFV95iDqCx016D9VWBSro3M40ZUVs3l/YJn5Q0rib2bVWGBsnn4cfGWDcMfoDjLHoityLIaySkorLPYxcnhFc7+7S/GXdvCoIBnCg8ye8ZRkL//AD7sY55DZ54qcbf7P0vJTLNcTdQqjuwqLkkKvg5a8zk+tQrcjY5u9oiZ8lLb8xmPvSuSVHzz4z/V9at6o2lSdN95F4ZdWeMJEdm3SkaMRm+uwgHDhe6TQDGMpGCRj1r8styUhtXtoZpUWRmLuBGXYMvCU1UgDA6AHnrqa7t3eJEheV1jQc2chVH1NQi838lvZfwmxY2kkb2p2BCRKdC4yNAM+030BJFWSr8EcZ06FcVKWxpXtvFsdsWks09zNhVtsI3HoeEuFTjCgnIAILH0yRINzex6cMt5e3DxXXeGUCJYm7tjkkuXVlZteQGB69JXuD2aRbPBlkPf3b6yTvqQSPEI86qvmTq3XoBNMVlqXtacpS4n8Sw/FeJrjBJHyBpUa3K3Ei2cJe7PG8rlmcqFwuvBGADgKuT9/lUnpWVTkouKej3+xYcXendw3sJgM8sKNo4iCZkGnhJdSQPljPI6aVydz+zhNnOzQXE7K+OONxFwsQCFJIjDDGTyI9amFKmq1SMHTT+F7rqeYWclf7T7II7i5N1Ld3LS8StxYgwODHAAO64cDA0x01zW5tbs6e5UpPtK+ZCMFQYUVgc5DCOJQw165qaUqbuar4cy+Xbw+g4Uczd3YSWdtHbxZKxggE+0xJJJONMkkmta53Wjkv4r1zloomjVcDALEnjznmAWXH6q7lKqVSSk5Z1ec/ffzPcHD3o3VjvlhWX2Yp0mK4B7zgVxwHPJTxa/LFdsV+0qLk2kuSApSleAV8uuRrrX1SgPMO9mwjsvackC5WKRhLAw90McqAehVgVzz8CnrU93U3xEw7uXAlGeWgk65jA97zjHnlRjKrJu1ns+O07de5KrcQsWjLZAYMPEhI5ZwpB6FemTVDLLJDKbe7RoZ0OCHHCSeY+p0II0PMVKMnF5RGUVJYZfyOCAQcgjII5EGv2qz2Hv3JDhZlMq51cMRKQTqW4iVkb1PCx6samGzd74JmVFbLMCQADnTmCp8XF1woYeTGt0K8Zb6GSVGSO5SsDXyD2mC5+Pwf8AFjX0ou0IzoJEJ8lZWP0Ckk1bxLqVYZnpWje7aiiHFISo82UqD6BnwpPoDmortTtFXDLCnG2SOLLrHjzB8MjH5CPHQmq5VYxJxpSkSvaO2YrdeKZsKDg45k4JCL8UhA9noNTga1VO07uW8mYxIzE8XdxZLYzqcnlknVmwByAwqqo0Nq7XLfmTNywAAMKo6KijRR1wPUnUk1ksdoSRNxwuyHHNTzHPXoR6GsVSo5muFNQO5upvpBs+D8M8FybnjYyIqAtI7cyPFyAGMc/Dy1qUJtDa91pZ7P8Aw6nlLeNwkDoe70b15NUUG8RW6tNomJma3crcNGOEuGDKCMaFipOVOM8ONAa9A7Pv4540lhZXjcBlZTkMD1r3vZYwh3UW8sqaPsNuLphJtXaDSEe5CNF/ql8Kv0SrI3W3Rt9nw9zapwjmzHV5D5u2NT+w6AV2qVU3ksFKUoBSlKAUpSgFKUoBSlKAUpSgFKUoBSlKAVGt9twbbacXDcLh1B4JU/iR58ujKeqnT5HWpLSgPL+8O6d7s2QpcxNNCPZuIlLKR04vhPo2D6ka1zob2OTRWDen/wBGvWBFR/bXZ/YXefxFrCzHUuF4JOefbjw3P1oDz5BdyJrHJImmPA7Jp5eEjT0rJLtSZhwtNMwPRpZGB+YLYNWRtP8AwfLdjm1ubiD9JxIoHpqpHTmTW9szsIs0/jTXU/mGl4FPLogB8/e6/WgKddgMs2B5k6fcmscErynhtYZbhvKJHYDGOZUeo+4r0bs7s62dBrHaQ5HvOveN196Xibr51II4gowoAHkNB9qAqrs67IOArd7UAknwDHAR+XB1yw5O/wCwPmcEae9vYpKpeXZcoIJZvw0oAAySeGJwBgDkFbGPiq5KGgPNG7+8kkcc0LRjXKvFKpzG40ORoenI9QORFY9n7RuLZleznliKEkJxsYTk5IaMkrwk88DrnnW92gbNez2rP32eC6fvopCMKc+0meWVJx/ZJ9oVza5VzVqwqaPTkfU9m2ttWt9Um+fVehePZ/2gR7RiIYCK5jA72HPL9aZ9qM9D0zg9CZdXl5XlilS4tnMc8RyrDkR1VvNTyIOmtX1uLvzFtKHiX8uVMCWEnxRt/wBSHo3/ADBFb6VVVF4nFvrKVrPD2ezJPSlKuMApSlAKUpQClKUApSlAKUpQClKUApSlAKUpQClKUApSlAKUpQClKUBx96d1oL+3aC5XiU6qw9uNhydD0YfYgkHIJFedtpbLm2fctaXec/5qX3ZUzhSD/wAuh0PSvUNR3fjcyLaVs0MuFbnHLjLRN5jzB5EdR9DVdWmqkcM02tzO2qccP9KDr8s7qW1uEu7Q8M0fNdeGVesbgcweX28gRiuLWa0na0vV4ZV9luayr7rKT7QP/Ig4IIrOK58Iypz4Xv79+O2+D7WLo39DG6fmn6l+bl76Q7StxNCcMMCSJvbib4W8x5HkR6ggSGvMmy9qy2Nyt5aDLDSSMkhZkPNTjr1B8wDryPoHdTeyDaFus9u2QdGU+3G3VHHQj7EaiujCXEj428tJ2tTgl9n1O1SlKmYxSlKAUpSgFKUoBSlKAUpSgFKUoBSlKAUpSgFKUoBSlKAUpSgFKUoCJdoW4EW04OFj3c0eTDKOaE40bzU4GR6AiqFVpIppLW6XgniJDDo2PeHnka+RBBr1PUI7TOztNow95HhLuIHupBpxY17tz1UnkfdJzyJBqqU1NeJts7ydrPijtzXUpkf39ay7C29Nsy5N1bDjRsCeHkJFGuQfdccwfnzBIPPtLlwzQzqY5oyVdGGCCOuP7/vW5UaWZaPRr3/vnvk+0nTodo0PB7Pmn73PRG7e8cN9brPbPxo30ZSOauPdYeX1GQQa6lebN2d6JdkT99EC9tIR30I/+RPhYfY8jpqPQuxdsxXcCT27h43GVYfYgjmCDoQeRBq5M+HubadtUdOf+m9SlK9MwpSlAKUpQClKUApSlAKUpQClKUApSlAKUpQClKUApSlAKUpQClKUBXnap2bfjkFxaAJeReyeXfKB/DY8s/CT8jgHIpuwvS2UkBSVCVdGBBUg4OQdRr06GvU9Vd2rdmBuSb6x0ukHjQcp1UY/tgDHkwGPKoSi88Ud0dHs+/laTz+l7orXH2rc3R3yl2RNnDSWUjfmRDUxE6d5HnkfMcjyODwkcfZu0llXI0I5r1B/7VuMgIIOoPStEYqtDMd17x6eh9lc21HtGgnF/R9D0ls+/SeJJYmDxyKGVhyIYZB11+9bNeddyd+H2RJ3U2ZLCRtRzaAtzZR1HmvXnz52FvHvRc7IZZuFrzZshB4+LimtuM6AP/nIzzUvrk8JYeHNR8FWoToTdOaw0WRSuVu1vLBfwCe1bjjJI1BUgjmpB5EfaurQpFKUoBSlKAUpSgFKUoBSlKAUpSgFKUoBSlKAUpSgFKUoBSlKAUpSgKf7WuzUhm2js5PzRrPCo0lHvSKB73xAc/a5g5rqx2isqcS/UdQfWvUhFVlvR2JRzzvcWc5tHfVkCBomPU4yOHPPqOemtVzUtXB4Z1ez+0Z2jxvF8vQqHbTAQPxdR++dP3/3VZnaNtUpuvaqxJaeKyQ51JxGkrE5Oeac9efrW5u/2FpHMk19cG64DkRd2EiznQsOI8Q5aYAONcjStTth2Pd7TurexsoyyxKZZZCeGJGk8KBm6EKCeEZYh84qFCk6ccN5ZV2hdq6qcSWElglHYxs/utj22RguHkOmCe8dipPn4eHXyxU3rn7v7L/DWsEGQe6ijjyNASigEjPQnX610KvOeKUpQClKUApSl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88" y="16754"/>
            <a:ext cx="2133600" cy="2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issues with Streams11g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Creation of temporary tables by </a:t>
            </a:r>
            <a:r>
              <a:rPr lang="en-GB" dirty="0"/>
              <a:t>Segment Advisor</a:t>
            </a:r>
            <a:r>
              <a:rPr lang="en-GB" dirty="0" smtClean="0"/>
              <a:t> has to be filtered out in capture rules.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Doc </a:t>
            </a:r>
            <a:r>
              <a:rPr lang="en-GB" dirty="0" smtClean="0">
                <a:solidFill>
                  <a:schemeClr val="accent4"/>
                </a:solidFill>
              </a:rPr>
              <a:t>ID 1082323.1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Problems with restabilising of interrupted connection</a:t>
            </a:r>
          </a:p>
          <a:p>
            <a:pPr lvl="1"/>
            <a:r>
              <a:rPr lang="en-GB" b="1" dirty="0" smtClean="0"/>
              <a:t>ORA-2685</a:t>
            </a:r>
            <a:r>
              <a:rPr lang="en-US" dirty="0"/>
              <a:t>: Unable to connect to </a:t>
            </a:r>
            <a:r>
              <a:rPr lang="en-US" dirty="0" smtClean="0"/>
              <a:t>apply….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Restart of an apply process needed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After restart capture process starts mining from the earliest redo log available when communication with replica is broken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s://encrypted-tbn3.gstatic.com/images?q=tbn:ANd9GcSFSi548Yfra59AnVVg2DlXIOb1N6lS9BEajAULt8pLxL17pLlN5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08" y="1804980"/>
            <a:ext cx="1142092" cy="12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3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About CERN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CERN’s replication service based on Streams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Evaluation of </a:t>
            </a:r>
            <a:r>
              <a:rPr lang="en-GB" dirty="0" err="1" smtClean="0">
                <a:solidFill>
                  <a:schemeClr val="accent2"/>
                </a:solidFill>
              </a:rPr>
              <a:t>GoldenGate</a:t>
            </a:r>
            <a:r>
              <a:rPr lang="en-GB" dirty="0" smtClean="0">
                <a:solidFill>
                  <a:schemeClr val="accent2"/>
                </a:solidFill>
              </a:rPr>
              <a:t>…</a:t>
            </a:r>
          </a:p>
          <a:p>
            <a:r>
              <a:rPr lang="en-GB" dirty="0" smtClean="0"/>
              <a:t>…including the latest version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Summary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UKOUG 2013</a:t>
            </a:r>
            <a:endParaRPr lang="en-US">
              <a:solidFill>
                <a:srgbClr val="3861A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17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happy with Streams 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 new features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At the same time </a:t>
            </a:r>
            <a:r>
              <a:rPr lang="en-GB" dirty="0" err="1" smtClean="0"/>
              <a:t>GoldenGate</a:t>
            </a:r>
            <a:r>
              <a:rPr lang="en-GB" dirty="0" smtClean="0"/>
              <a:t> is evolving…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827129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GG architecture (2010)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343400" y="1401014"/>
            <a:ext cx="3175" cy="4424324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85957" y="2276501"/>
            <a:ext cx="1906588" cy="1677988"/>
            <a:chOff x="3216" y="1728"/>
            <a:chExt cx="1201" cy="1057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Freeform 9"/>
          <p:cNvSpPr>
            <a:spLocks/>
          </p:cNvSpPr>
          <p:nvPr/>
        </p:nvSpPr>
        <p:spPr bwMode="auto">
          <a:xfrm>
            <a:off x="1506157" y="2479701"/>
            <a:ext cx="1906588" cy="1474788"/>
          </a:xfrm>
          <a:custGeom>
            <a:avLst/>
            <a:gdLst>
              <a:gd name="T0" fmla="*/ 1200 w 1201"/>
              <a:gd name="T1" fmla="*/ 0 h 929"/>
              <a:gd name="T2" fmla="*/ 1200 w 1201"/>
              <a:gd name="T3" fmla="*/ 736 h 929"/>
              <a:gd name="T4" fmla="*/ 1196 w 1201"/>
              <a:gd name="T5" fmla="*/ 759 h 929"/>
              <a:gd name="T6" fmla="*/ 1174 w 1201"/>
              <a:gd name="T7" fmla="*/ 785 h 929"/>
              <a:gd name="T8" fmla="*/ 1140 w 1201"/>
              <a:gd name="T9" fmla="*/ 814 h 929"/>
              <a:gd name="T10" fmla="*/ 1102 w 1201"/>
              <a:gd name="T11" fmla="*/ 835 h 929"/>
              <a:gd name="T12" fmla="*/ 1077 w 1201"/>
              <a:gd name="T13" fmla="*/ 847 h 929"/>
              <a:gd name="T14" fmla="*/ 1030 w 1201"/>
              <a:gd name="T15" fmla="*/ 868 h 929"/>
              <a:gd name="T16" fmla="*/ 980 w 1201"/>
              <a:gd name="T17" fmla="*/ 882 h 929"/>
              <a:gd name="T18" fmla="*/ 915 w 1201"/>
              <a:gd name="T19" fmla="*/ 901 h 929"/>
              <a:gd name="T20" fmla="*/ 846 w 1201"/>
              <a:gd name="T21" fmla="*/ 911 h 929"/>
              <a:gd name="T22" fmla="*/ 780 w 1201"/>
              <a:gd name="T23" fmla="*/ 915 h 929"/>
              <a:gd name="T24" fmla="*/ 724 w 1201"/>
              <a:gd name="T25" fmla="*/ 923 h 929"/>
              <a:gd name="T26" fmla="*/ 671 w 1201"/>
              <a:gd name="T27" fmla="*/ 928 h 929"/>
              <a:gd name="T28" fmla="*/ 530 w 1201"/>
              <a:gd name="T29" fmla="*/ 928 h 929"/>
              <a:gd name="T30" fmla="*/ 443 w 1201"/>
              <a:gd name="T31" fmla="*/ 920 h 929"/>
              <a:gd name="T32" fmla="*/ 365 w 1201"/>
              <a:gd name="T33" fmla="*/ 911 h 929"/>
              <a:gd name="T34" fmla="*/ 305 w 1201"/>
              <a:gd name="T35" fmla="*/ 901 h 929"/>
              <a:gd name="T36" fmla="*/ 249 w 1201"/>
              <a:gd name="T37" fmla="*/ 890 h 929"/>
              <a:gd name="T38" fmla="*/ 193 w 1201"/>
              <a:gd name="T39" fmla="*/ 873 h 929"/>
              <a:gd name="T40" fmla="*/ 130 w 1201"/>
              <a:gd name="T41" fmla="*/ 849 h 929"/>
              <a:gd name="T42" fmla="*/ 86 w 1201"/>
              <a:gd name="T43" fmla="*/ 828 h 929"/>
              <a:gd name="T44" fmla="*/ 49 w 1201"/>
              <a:gd name="T45" fmla="*/ 812 h 929"/>
              <a:gd name="T46" fmla="*/ 30 w 1201"/>
              <a:gd name="T47" fmla="*/ 788 h 929"/>
              <a:gd name="T48" fmla="*/ 11 w 1201"/>
              <a:gd name="T49" fmla="*/ 767 h 929"/>
              <a:gd name="T50" fmla="*/ 2 w 1201"/>
              <a:gd name="T51" fmla="*/ 750 h 929"/>
              <a:gd name="T52" fmla="*/ 0 w 1201"/>
              <a:gd name="T53" fmla="*/ 740 h 929"/>
              <a:gd name="T54" fmla="*/ 0 w 1201"/>
              <a:gd name="T55" fmla="*/ 0 h 929"/>
              <a:gd name="T56" fmla="*/ 1200 w 1201"/>
              <a:gd name="T57" fmla="*/ 0 h 9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1"/>
              <a:gd name="T88" fmla="*/ 0 h 929"/>
              <a:gd name="T89" fmla="*/ 1201 w 1201"/>
              <a:gd name="T90" fmla="*/ 929 h 9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1" h="929">
                <a:moveTo>
                  <a:pt x="1200" y="0"/>
                </a:moveTo>
                <a:lnTo>
                  <a:pt x="1200" y="736"/>
                </a:lnTo>
                <a:lnTo>
                  <a:pt x="1196" y="759"/>
                </a:lnTo>
                <a:lnTo>
                  <a:pt x="1174" y="785"/>
                </a:lnTo>
                <a:lnTo>
                  <a:pt x="1140" y="814"/>
                </a:lnTo>
                <a:lnTo>
                  <a:pt x="1102" y="835"/>
                </a:lnTo>
                <a:lnTo>
                  <a:pt x="1077" y="847"/>
                </a:lnTo>
                <a:lnTo>
                  <a:pt x="1030" y="868"/>
                </a:lnTo>
                <a:lnTo>
                  <a:pt x="980" y="882"/>
                </a:lnTo>
                <a:lnTo>
                  <a:pt x="915" y="901"/>
                </a:lnTo>
                <a:lnTo>
                  <a:pt x="846" y="911"/>
                </a:lnTo>
                <a:lnTo>
                  <a:pt x="780" y="915"/>
                </a:lnTo>
                <a:lnTo>
                  <a:pt x="724" y="923"/>
                </a:lnTo>
                <a:lnTo>
                  <a:pt x="671" y="928"/>
                </a:lnTo>
                <a:lnTo>
                  <a:pt x="530" y="928"/>
                </a:lnTo>
                <a:lnTo>
                  <a:pt x="443" y="920"/>
                </a:lnTo>
                <a:lnTo>
                  <a:pt x="365" y="911"/>
                </a:lnTo>
                <a:lnTo>
                  <a:pt x="305" y="901"/>
                </a:lnTo>
                <a:lnTo>
                  <a:pt x="249" y="890"/>
                </a:lnTo>
                <a:lnTo>
                  <a:pt x="193" y="873"/>
                </a:lnTo>
                <a:lnTo>
                  <a:pt x="130" y="849"/>
                </a:lnTo>
                <a:lnTo>
                  <a:pt x="86" y="828"/>
                </a:lnTo>
                <a:lnTo>
                  <a:pt x="49" y="812"/>
                </a:lnTo>
                <a:lnTo>
                  <a:pt x="30" y="788"/>
                </a:lnTo>
                <a:lnTo>
                  <a:pt x="11" y="767"/>
                </a:lnTo>
                <a:lnTo>
                  <a:pt x="2" y="750"/>
                </a:lnTo>
                <a:lnTo>
                  <a:pt x="0" y="740"/>
                </a:lnTo>
                <a:lnTo>
                  <a:pt x="0" y="0"/>
                </a:lnTo>
                <a:lnTo>
                  <a:pt x="1200" y="0"/>
                </a:lnTo>
              </a:path>
            </a:pathLst>
          </a:custGeom>
          <a:gradFill rotWithShape="0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514095" y="2276501"/>
            <a:ext cx="1897063" cy="400050"/>
          </a:xfrm>
          <a:prstGeom prst="ellipse">
            <a:avLst/>
          </a:prstGeom>
          <a:gradFill rotWithShape="0">
            <a:gsLst>
              <a:gs pos="0">
                <a:srgbClr val="6B8EB2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7"/>
          <p:cNvSpPr>
            <a:spLocks/>
          </p:cNvSpPr>
          <p:nvPr/>
        </p:nvSpPr>
        <p:spPr bwMode="auto">
          <a:xfrm>
            <a:off x="6052757" y="3114701"/>
            <a:ext cx="452438" cy="1409965"/>
          </a:xfrm>
          <a:custGeom>
            <a:avLst/>
            <a:gdLst>
              <a:gd name="T0" fmla="*/ 0 w 21405"/>
              <a:gd name="T1" fmla="*/ 0 h 17821"/>
              <a:gd name="T2" fmla="*/ 0 w 21405"/>
              <a:gd name="T3" fmla="*/ 0 h 17821"/>
              <a:gd name="T4" fmla="*/ 0 w 21405"/>
              <a:gd name="T5" fmla="*/ 0 h 17821"/>
              <a:gd name="T6" fmla="*/ 0 60000 65536"/>
              <a:gd name="T7" fmla="*/ 0 60000 65536"/>
              <a:gd name="T8" fmla="*/ 0 60000 65536"/>
              <a:gd name="T9" fmla="*/ 0 w 21405"/>
              <a:gd name="T10" fmla="*/ 0 h 17821"/>
              <a:gd name="T11" fmla="*/ 21405 w 21405"/>
              <a:gd name="T12" fmla="*/ 17821 h 17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5" h="17821" fill="none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</a:path>
              <a:path w="21405" h="17821" stroke="0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1507" y="2501926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588707" y="2501926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810957" y="3269405"/>
            <a:ext cx="0" cy="301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244720" y="3044851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764920" y="3044851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47121" y="3629592"/>
            <a:ext cx="73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>
                <a:solidFill>
                  <a:srgbClr val="993300"/>
                </a:solidFill>
              </a:rPr>
              <a:t>Redo Logs</a:t>
            </a: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626807" y="3570892"/>
            <a:ext cx="628650" cy="920750"/>
            <a:chOff x="987" y="3020"/>
            <a:chExt cx="396" cy="580"/>
          </a:xfrm>
        </p:grpSpPr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987" y="3101"/>
              <a:ext cx="396" cy="499"/>
              <a:chOff x="987" y="3101"/>
              <a:chExt cx="396" cy="499"/>
            </a:xfrm>
          </p:grpSpPr>
          <p:sp>
            <p:nvSpPr>
              <p:cNvPr id="41" name="Rectangle 27"/>
              <p:cNvSpPr>
                <a:spLocks noChangeArrowheads="1"/>
              </p:cNvSpPr>
              <p:nvPr/>
            </p:nvSpPr>
            <p:spPr bwMode="gray">
              <a:xfrm>
                <a:off x="987" y="3101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987" y="3264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gray">
              <a:xfrm>
                <a:off x="1059" y="3193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1059" y="3356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31"/>
              <p:cNvSpPr>
                <a:spLocks noChangeArrowheads="1"/>
              </p:cNvSpPr>
              <p:nvPr/>
            </p:nvSpPr>
            <p:spPr bwMode="gray">
              <a:xfrm>
                <a:off x="1131" y="3285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1131" y="3448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987" y="3020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1059" y="3112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1131" y="3204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3778722" y="5280578"/>
            <a:ext cx="1129355" cy="39632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Datapump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2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0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2128457" y="2171726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2661857" y="2159026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886195" y="1987576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93300"/>
                </a:solidFill>
              </a:rPr>
              <a:t>Target </a:t>
            </a:r>
            <a:br>
              <a:rPr lang="en-US" sz="1600" i="1">
                <a:solidFill>
                  <a:srgbClr val="993300"/>
                </a:solidFill>
              </a:rPr>
            </a:br>
            <a:r>
              <a:rPr lang="en-US" sz="1600" i="1">
                <a:solidFill>
                  <a:srgbClr val="993300"/>
                </a:solidFill>
              </a:rPr>
              <a:t>Database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572707" y="1949476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993300"/>
                </a:solidFill>
              </a:rPr>
              <a:t>Source</a:t>
            </a:r>
            <a:br>
              <a:rPr lang="en-US" sz="1600" i="1" dirty="0">
                <a:solidFill>
                  <a:srgbClr val="993300"/>
                </a:solidFill>
              </a:rPr>
            </a:br>
            <a:r>
              <a:rPr lang="en-US" sz="1600" i="1" dirty="0">
                <a:solidFill>
                  <a:srgbClr val="993300"/>
                </a:solidFill>
              </a:rPr>
              <a:t>Database</a:t>
            </a:r>
          </a:p>
        </p:txBody>
      </p:sp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1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9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5519357" y="2171726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48"/>
          <p:cNvSpPr>
            <a:spLocks noChangeArrowheads="1"/>
          </p:cNvSpPr>
          <p:nvPr/>
        </p:nvSpPr>
        <p:spPr bwMode="auto">
          <a:xfrm>
            <a:off x="6052757" y="2159026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709649" y="5825338"/>
            <a:ext cx="1320800" cy="215900"/>
          </a:xfrm>
          <a:prstGeom prst="leftRightArrow">
            <a:avLst>
              <a:gd name="adj1" fmla="val 50000"/>
              <a:gd name="adj2" fmla="val 122353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424913" y="4524666"/>
            <a:ext cx="1154493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Extract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3016801" y="5118799"/>
            <a:ext cx="0" cy="3599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0242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12" y="5516299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67" y="5516299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4" y="5533524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05" y="5481665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0" y="5504386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79" y="5533524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2268157" y="4182917"/>
            <a:ext cx="594910" cy="308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183563" y="4524666"/>
            <a:ext cx="1095413" cy="520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Replicat</a:t>
            </a:r>
            <a:endParaRPr lang="en-GB" dirty="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V="1">
            <a:off x="5765717" y="5046259"/>
            <a:ext cx="0" cy="4581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1890332" y="5565855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453601" y="5504386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827129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Evolution of GG architecture (2011)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343400" y="1401014"/>
            <a:ext cx="3175" cy="4424324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85957" y="2276501"/>
            <a:ext cx="1906588" cy="1677988"/>
            <a:chOff x="3216" y="1728"/>
            <a:chExt cx="1201" cy="1057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Freeform 9"/>
          <p:cNvSpPr>
            <a:spLocks/>
          </p:cNvSpPr>
          <p:nvPr/>
        </p:nvSpPr>
        <p:spPr bwMode="auto">
          <a:xfrm>
            <a:off x="1506157" y="2479701"/>
            <a:ext cx="1906588" cy="1474788"/>
          </a:xfrm>
          <a:custGeom>
            <a:avLst/>
            <a:gdLst>
              <a:gd name="T0" fmla="*/ 1200 w 1201"/>
              <a:gd name="T1" fmla="*/ 0 h 929"/>
              <a:gd name="T2" fmla="*/ 1200 w 1201"/>
              <a:gd name="T3" fmla="*/ 736 h 929"/>
              <a:gd name="T4" fmla="*/ 1196 w 1201"/>
              <a:gd name="T5" fmla="*/ 759 h 929"/>
              <a:gd name="T6" fmla="*/ 1174 w 1201"/>
              <a:gd name="T7" fmla="*/ 785 h 929"/>
              <a:gd name="T8" fmla="*/ 1140 w 1201"/>
              <a:gd name="T9" fmla="*/ 814 h 929"/>
              <a:gd name="T10" fmla="*/ 1102 w 1201"/>
              <a:gd name="T11" fmla="*/ 835 h 929"/>
              <a:gd name="T12" fmla="*/ 1077 w 1201"/>
              <a:gd name="T13" fmla="*/ 847 h 929"/>
              <a:gd name="T14" fmla="*/ 1030 w 1201"/>
              <a:gd name="T15" fmla="*/ 868 h 929"/>
              <a:gd name="T16" fmla="*/ 980 w 1201"/>
              <a:gd name="T17" fmla="*/ 882 h 929"/>
              <a:gd name="T18" fmla="*/ 915 w 1201"/>
              <a:gd name="T19" fmla="*/ 901 h 929"/>
              <a:gd name="T20" fmla="*/ 846 w 1201"/>
              <a:gd name="T21" fmla="*/ 911 h 929"/>
              <a:gd name="T22" fmla="*/ 780 w 1201"/>
              <a:gd name="T23" fmla="*/ 915 h 929"/>
              <a:gd name="T24" fmla="*/ 724 w 1201"/>
              <a:gd name="T25" fmla="*/ 923 h 929"/>
              <a:gd name="T26" fmla="*/ 671 w 1201"/>
              <a:gd name="T27" fmla="*/ 928 h 929"/>
              <a:gd name="T28" fmla="*/ 530 w 1201"/>
              <a:gd name="T29" fmla="*/ 928 h 929"/>
              <a:gd name="T30" fmla="*/ 443 w 1201"/>
              <a:gd name="T31" fmla="*/ 920 h 929"/>
              <a:gd name="T32" fmla="*/ 365 w 1201"/>
              <a:gd name="T33" fmla="*/ 911 h 929"/>
              <a:gd name="T34" fmla="*/ 305 w 1201"/>
              <a:gd name="T35" fmla="*/ 901 h 929"/>
              <a:gd name="T36" fmla="*/ 249 w 1201"/>
              <a:gd name="T37" fmla="*/ 890 h 929"/>
              <a:gd name="T38" fmla="*/ 193 w 1201"/>
              <a:gd name="T39" fmla="*/ 873 h 929"/>
              <a:gd name="T40" fmla="*/ 130 w 1201"/>
              <a:gd name="T41" fmla="*/ 849 h 929"/>
              <a:gd name="T42" fmla="*/ 86 w 1201"/>
              <a:gd name="T43" fmla="*/ 828 h 929"/>
              <a:gd name="T44" fmla="*/ 49 w 1201"/>
              <a:gd name="T45" fmla="*/ 812 h 929"/>
              <a:gd name="T46" fmla="*/ 30 w 1201"/>
              <a:gd name="T47" fmla="*/ 788 h 929"/>
              <a:gd name="T48" fmla="*/ 11 w 1201"/>
              <a:gd name="T49" fmla="*/ 767 h 929"/>
              <a:gd name="T50" fmla="*/ 2 w 1201"/>
              <a:gd name="T51" fmla="*/ 750 h 929"/>
              <a:gd name="T52" fmla="*/ 0 w 1201"/>
              <a:gd name="T53" fmla="*/ 740 h 929"/>
              <a:gd name="T54" fmla="*/ 0 w 1201"/>
              <a:gd name="T55" fmla="*/ 0 h 929"/>
              <a:gd name="T56" fmla="*/ 1200 w 1201"/>
              <a:gd name="T57" fmla="*/ 0 h 9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1"/>
              <a:gd name="T88" fmla="*/ 0 h 929"/>
              <a:gd name="T89" fmla="*/ 1201 w 1201"/>
              <a:gd name="T90" fmla="*/ 929 h 9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1" h="929">
                <a:moveTo>
                  <a:pt x="1200" y="0"/>
                </a:moveTo>
                <a:lnTo>
                  <a:pt x="1200" y="736"/>
                </a:lnTo>
                <a:lnTo>
                  <a:pt x="1196" y="759"/>
                </a:lnTo>
                <a:lnTo>
                  <a:pt x="1174" y="785"/>
                </a:lnTo>
                <a:lnTo>
                  <a:pt x="1140" y="814"/>
                </a:lnTo>
                <a:lnTo>
                  <a:pt x="1102" y="835"/>
                </a:lnTo>
                <a:lnTo>
                  <a:pt x="1077" y="847"/>
                </a:lnTo>
                <a:lnTo>
                  <a:pt x="1030" y="868"/>
                </a:lnTo>
                <a:lnTo>
                  <a:pt x="980" y="882"/>
                </a:lnTo>
                <a:lnTo>
                  <a:pt x="915" y="901"/>
                </a:lnTo>
                <a:lnTo>
                  <a:pt x="846" y="911"/>
                </a:lnTo>
                <a:lnTo>
                  <a:pt x="780" y="915"/>
                </a:lnTo>
                <a:lnTo>
                  <a:pt x="724" y="923"/>
                </a:lnTo>
                <a:lnTo>
                  <a:pt x="671" y="928"/>
                </a:lnTo>
                <a:lnTo>
                  <a:pt x="530" y="928"/>
                </a:lnTo>
                <a:lnTo>
                  <a:pt x="443" y="920"/>
                </a:lnTo>
                <a:lnTo>
                  <a:pt x="365" y="911"/>
                </a:lnTo>
                <a:lnTo>
                  <a:pt x="305" y="901"/>
                </a:lnTo>
                <a:lnTo>
                  <a:pt x="249" y="890"/>
                </a:lnTo>
                <a:lnTo>
                  <a:pt x="193" y="873"/>
                </a:lnTo>
                <a:lnTo>
                  <a:pt x="130" y="849"/>
                </a:lnTo>
                <a:lnTo>
                  <a:pt x="86" y="828"/>
                </a:lnTo>
                <a:lnTo>
                  <a:pt x="49" y="812"/>
                </a:lnTo>
                <a:lnTo>
                  <a:pt x="30" y="788"/>
                </a:lnTo>
                <a:lnTo>
                  <a:pt x="11" y="767"/>
                </a:lnTo>
                <a:lnTo>
                  <a:pt x="2" y="750"/>
                </a:lnTo>
                <a:lnTo>
                  <a:pt x="0" y="740"/>
                </a:lnTo>
                <a:lnTo>
                  <a:pt x="0" y="0"/>
                </a:lnTo>
                <a:lnTo>
                  <a:pt x="1200" y="0"/>
                </a:lnTo>
              </a:path>
            </a:pathLst>
          </a:custGeom>
          <a:gradFill rotWithShape="0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514095" y="2276501"/>
            <a:ext cx="1897063" cy="400050"/>
          </a:xfrm>
          <a:prstGeom prst="ellipse">
            <a:avLst/>
          </a:prstGeom>
          <a:gradFill rotWithShape="0">
            <a:gsLst>
              <a:gs pos="0">
                <a:srgbClr val="6B8EB2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7"/>
          <p:cNvSpPr>
            <a:spLocks/>
          </p:cNvSpPr>
          <p:nvPr/>
        </p:nvSpPr>
        <p:spPr bwMode="auto">
          <a:xfrm>
            <a:off x="6052757" y="3114701"/>
            <a:ext cx="452438" cy="1409965"/>
          </a:xfrm>
          <a:custGeom>
            <a:avLst/>
            <a:gdLst>
              <a:gd name="T0" fmla="*/ 0 w 21405"/>
              <a:gd name="T1" fmla="*/ 0 h 17821"/>
              <a:gd name="T2" fmla="*/ 0 w 21405"/>
              <a:gd name="T3" fmla="*/ 0 h 17821"/>
              <a:gd name="T4" fmla="*/ 0 w 21405"/>
              <a:gd name="T5" fmla="*/ 0 h 17821"/>
              <a:gd name="T6" fmla="*/ 0 60000 65536"/>
              <a:gd name="T7" fmla="*/ 0 60000 65536"/>
              <a:gd name="T8" fmla="*/ 0 60000 65536"/>
              <a:gd name="T9" fmla="*/ 0 w 21405"/>
              <a:gd name="T10" fmla="*/ 0 h 17821"/>
              <a:gd name="T11" fmla="*/ 21405 w 21405"/>
              <a:gd name="T12" fmla="*/ 17821 h 17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5" h="17821" fill="none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</a:path>
              <a:path w="21405" h="17821" stroke="0" extrusionOk="0">
                <a:moveTo>
                  <a:pt x="21404" y="2896"/>
                </a:moveTo>
                <a:cubicBezTo>
                  <a:pt x="20585" y="8948"/>
                  <a:pt x="17243" y="14370"/>
                  <a:pt x="12205" y="1782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 cmpd="sng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1507" y="2501926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588707" y="2501926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810957" y="3269405"/>
            <a:ext cx="0" cy="301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244720" y="3044851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764920" y="3044851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47121" y="3629592"/>
            <a:ext cx="73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>
                <a:solidFill>
                  <a:srgbClr val="993300"/>
                </a:solidFill>
              </a:rPr>
              <a:t>Redo Logs</a:t>
            </a: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626807" y="3570892"/>
            <a:ext cx="628650" cy="920750"/>
            <a:chOff x="987" y="3020"/>
            <a:chExt cx="396" cy="580"/>
          </a:xfrm>
        </p:grpSpPr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987" y="3101"/>
              <a:ext cx="396" cy="499"/>
              <a:chOff x="987" y="3101"/>
              <a:chExt cx="396" cy="499"/>
            </a:xfrm>
          </p:grpSpPr>
          <p:sp>
            <p:nvSpPr>
              <p:cNvPr id="41" name="Rectangle 27"/>
              <p:cNvSpPr>
                <a:spLocks noChangeArrowheads="1"/>
              </p:cNvSpPr>
              <p:nvPr/>
            </p:nvSpPr>
            <p:spPr bwMode="gray">
              <a:xfrm>
                <a:off x="987" y="3101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987" y="3264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gray">
              <a:xfrm>
                <a:off x="1059" y="3193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1059" y="3356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31"/>
              <p:cNvSpPr>
                <a:spLocks noChangeArrowheads="1"/>
              </p:cNvSpPr>
              <p:nvPr/>
            </p:nvSpPr>
            <p:spPr bwMode="gray">
              <a:xfrm>
                <a:off x="1131" y="3285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1131" y="3448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987" y="3020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1059" y="3112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1131" y="3204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3778722" y="5280578"/>
            <a:ext cx="1129355" cy="39632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Datapump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2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0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2128457" y="2171726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2661857" y="2159026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886195" y="1987576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93300"/>
                </a:solidFill>
              </a:rPr>
              <a:t>Target </a:t>
            </a:r>
            <a:br>
              <a:rPr lang="en-US" sz="1600" i="1">
                <a:solidFill>
                  <a:srgbClr val="993300"/>
                </a:solidFill>
              </a:rPr>
            </a:br>
            <a:r>
              <a:rPr lang="en-US" sz="1600" i="1">
                <a:solidFill>
                  <a:srgbClr val="993300"/>
                </a:solidFill>
              </a:rPr>
              <a:t>Database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572707" y="1949476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rgbClr val="993300"/>
                </a:solidFill>
              </a:rPr>
              <a:t>Source</a:t>
            </a:r>
            <a:br>
              <a:rPr lang="en-US" sz="1600" i="1" dirty="0">
                <a:solidFill>
                  <a:srgbClr val="993300"/>
                </a:solidFill>
              </a:rPr>
            </a:br>
            <a:r>
              <a:rPr lang="en-US" sz="1600" i="1" dirty="0">
                <a:solidFill>
                  <a:srgbClr val="993300"/>
                </a:solidFill>
              </a:rPr>
              <a:t>Database</a:t>
            </a:r>
          </a:p>
        </p:txBody>
      </p:sp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1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9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5519357" y="2171726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48"/>
          <p:cNvSpPr>
            <a:spLocks noChangeArrowheads="1"/>
          </p:cNvSpPr>
          <p:nvPr/>
        </p:nvSpPr>
        <p:spPr bwMode="auto">
          <a:xfrm>
            <a:off x="6052757" y="2159026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709649" y="5825338"/>
            <a:ext cx="1320800" cy="215900"/>
          </a:xfrm>
          <a:prstGeom prst="leftRightArrow">
            <a:avLst>
              <a:gd name="adj1" fmla="val 50000"/>
              <a:gd name="adj2" fmla="val 122353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3016801" y="5118799"/>
            <a:ext cx="0" cy="3599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0242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12" y="5516299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67" y="5516299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4" y="5533524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05" y="5481665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0" y="5504386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79" y="5533524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12"/>
          <p:cNvSpPr>
            <a:spLocks noChangeShapeType="1"/>
          </p:cNvSpPr>
          <p:nvPr/>
        </p:nvSpPr>
        <p:spPr bwMode="auto">
          <a:xfrm flipV="1">
            <a:off x="2128458" y="3300317"/>
            <a:ext cx="296455" cy="2842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183563" y="4524666"/>
            <a:ext cx="1095413" cy="520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Replicat</a:t>
            </a:r>
            <a:endParaRPr lang="en-GB" dirty="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V="1">
            <a:off x="5765717" y="5046259"/>
            <a:ext cx="0" cy="458126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1890332" y="5565855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453601" y="5504386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68157" y="2568601"/>
            <a:ext cx="1541843" cy="2612999"/>
          </a:xfrm>
          <a:prstGeom prst="roundRect">
            <a:avLst/>
          </a:prstGeom>
          <a:noFill/>
          <a:ln w="666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1099760" y="4615706"/>
            <a:ext cx="117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Integrated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 Extract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2430004" y="4343400"/>
            <a:ext cx="1154493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Extract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3016801" y="4953000"/>
            <a:ext cx="0" cy="525739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>
            <a:off x="3019951" y="3543300"/>
            <a:ext cx="0" cy="72565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2438400" y="2895600"/>
            <a:ext cx="1154493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Logmining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9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CERN</a:t>
            </a:r>
          </a:p>
          <a:p>
            <a:r>
              <a:rPr lang="en-GB" dirty="0"/>
              <a:t>CERN’s replication service based on </a:t>
            </a:r>
            <a:r>
              <a:rPr lang="en-GB" dirty="0" smtClean="0"/>
              <a:t>Streams</a:t>
            </a:r>
            <a:endParaRPr lang="en-GB" dirty="0"/>
          </a:p>
          <a:p>
            <a:r>
              <a:rPr lang="en-GB" dirty="0" smtClean="0"/>
              <a:t>Evaluation of </a:t>
            </a:r>
            <a:r>
              <a:rPr lang="en-GB" dirty="0" err="1" smtClean="0"/>
              <a:t>GoldenGate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…including the latest version</a:t>
            </a:r>
            <a:endParaRPr lang="en-GB" dirty="0"/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UKOUG 2013</a:t>
            </a:r>
            <a:endParaRPr lang="en-US">
              <a:solidFill>
                <a:srgbClr val="3861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17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827129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Integrated </a:t>
            </a:r>
            <a:r>
              <a:rPr lang="en-GB" dirty="0" err="1" smtClean="0"/>
              <a:t>Replicat</a:t>
            </a:r>
            <a:r>
              <a:rPr lang="en-GB" dirty="0" smtClean="0"/>
              <a:t> (2013)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343400" y="1401014"/>
            <a:ext cx="3175" cy="4424324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endParaRPr lang="pl-PL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85957" y="2276501"/>
            <a:ext cx="1906588" cy="1677988"/>
            <a:chOff x="3216" y="1728"/>
            <a:chExt cx="1201" cy="1057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Freeform 9"/>
          <p:cNvSpPr>
            <a:spLocks/>
          </p:cNvSpPr>
          <p:nvPr/>
        </p:nvSpPr>
        <p:spPr bwMode="auto">
          <a:xfrm>
            <a:off x="1506157" y="2479701"/>
            <a:ext cx="1906588" cy="1474788"/>
          </a:xfrm>
          <a:custGeom>
            <a:avLst/>
            <a:gdLst>
              <a:gd name="T0" fmla="*/ 1200 w 1201"/>
              <a:gd name="T1" fmla="*/ 0 h 929"/>
              <a:gd name="T2" fmla="*/ 1200 w 1201"/>
              <a:gd name="T3" fmla="*/ 736 h 929"/>
              <a:gd name="T4" fmla="*/ 1196 w 1201"/>
              <a:gd name="T5" fmla="*/ 759 h 929"/>
              <a:gd name="T6" fmla="*/ 1174 w 1201"/>
              <a:gd name="T7" fmla="*/ 785 h 929"/>
              <a:gd name="T8" fmla="*/ 1140 w 1201"/>
              <a:gd name="T9" fmla="*/ 814 h 929"/>
              <a:gd name="T10" fmla="*/ 1102 w 1201"/>
              <a:gd name="T11" fmla="*/ 835 h 929"/>
              <a:gd name="T12" fmla="*/ 1077 w 1201"/>
              <a:gd name="T13" fmla="*/ 847 h 929"/>
              <a:gd name="T14" fmla="*/ 1030 w 1201"/>
              <a:gd name="T15" fmla="*/ 868 h 929"/>
              <a:gd name="T16" fmla="*/ 980 w 1201"/>
              <a:gd name="T17" fmla="*/ 882 h 929"/>
              <a:gd name="T18" fmla="*/ 915 w 1201"/>
              <a:gd name="T19" fmla="*/ 901 h 929"/>
              <a:gd name="T20" fmla="*/ 846 w 1201"/>
              <a:gd name="T21" fmla="*/ 911 h 929"/>
              <a:gd name="T22" fmla="*/ 780 w 1201"/>
              <a:gd name="T23" fmla="*/ 915 h 929"/>
              <a:gd name="T24" fmla="*/ 724 w 1201"/>
              <a:gd name="T25" fmla="*/ 923 h 929"/>
              <a:gd name="T26" fmla="*/ 671 w 1201"/>
              <a:gd name="T27" fmla="*/ 928 h 929"/>
              <a:gd name="T28" fmla="*/ 530 w 1201"/>
              <a:gd name="T29" fmla="*/ 928 h 929"/>
              <a:gd name="T30" fmla="*/ 443 w 1201"/>
              <a:gd name="T31" fmla="*/ 920 h 929"/>
              <a:gd name="T32" fmla="*/ 365 w 1201"/>
              <a:gd name="T33" fmla="*/ 911 h 929"/>
              <a:gd name="T34" fmla="*/ 305 w 1201"/>
              <a:gd name="T35" fmla="*/ 901 h 929"/>
              <a:gd name="T36" fmla="*/ 249 w 1201"/>
              <a:gd name="T37" fmla="*/ 890 h 929"/>
              <a:gd name="T38" fmla="*/ 193 w 1201"/>
              <a:gd name="T39" fmla="*/ 873 h 929"/>
              <a:gd name="T40" fmla="*/ 130 w 1201"/>
              <a:gd name="T41" fmla="*/ 849 h 929"/>
              <a:gd name="T42" fmla="*/ 86 w 1201"/>
              <a:gd name="T43" fmla="*/ 828 h 929"/>
              <a:gd name="T44" fmla="*/ 49 w 1201"/>
              <a:gd name="T45" fmla="*/ 812 h 929"/>
              <a:gd name="T46" fmla="*/ 30 w 1201"/>
              <a:gd name="T47" fmla="*/ 788 h 929"/>
              <a:gd name="T48" fmla="*/ 11 w 1201"/>
              <a:gd name="T49" fmla="*/ 767 h 929"/>
              <a:gd name="T50" fmla="*/ 2 w 1201"/>
              <a:gd name="T51" fmla="*/ 750 h 929"/>
              <a:gd name="T52" fmla="*/ 0 w 1201"/>
              <a:gd name="T53" fmla="*/ 740 h 929"/>
              <a:gd name="T54" fmla="*/ 0 w 1201"/>
              <a:gd name="T55" fmla="*/ 0 h 929"/>
              <a:gd name="T56" fmla="*/ 1200 w 1201"/>
              <a:gd name="T57" fmla="*/ 0 h 9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1"/>
              <a:gd name="T88" fmla="*/ 0 h 929"/>
              <a:gd name="T89" fmla="*/ 1201 w 1201"/>
              <a:gd name="T90" fmla="*/ 929 h 9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1" h="929">
                <a:moveTo>
                  <a:pt x="1200" y="0"/>
                </a:moveTo>
                <a:lnTo>
                  <a:pt x="1200" y="736"/>
                </a:lnTo>
                <a:lnTo>
                  <a:pt x="1196" y="759"/>
                </a:lnTo>
                <a:lnTo>
                  <a:pt x="1174" y="785"/>
                </a:lnTo>
                <a:lnTo>
                  <a:pt x="1140" y="814"/>
                </a:lnTo>
                <a:lnTo>
                  <a:pt x="1102" y="835"/>
                </a:lnTo>
                <a:lnTo>
                  <a:pt x="1077" y="847"/>
                </a:lnTo>
                <a:lnTo>
                  <a:pt x="1030" y="868"/>
                </a:lnTo>
                <a:lnTo>
                  <a:pt x="980" y="882"/>
                </a:lnTo>
                <a:lnTo>
                  <a:pt x="915" y="901"/>
                </a:lnTo>
                <a:lnTo>
                  <a:pt x="846" y="911"/>
                </a:lnTo>
                <a:lnTo>
                  <a:pt x="780" y="915"/>
                </a:lnTo>
                <a:lnTo>
                  <a:pt x="724" y="923"/>
                </a:lnTo>
                <a:lnTo>
                  <a:pt x="671" y="928"/>
                </a:lnTo>
                <a:lnTo>
                  <a:pt x="530" y="928"/>
                </a:lnTo>
                <a:lnTo>
                  <a:pt x="443" y="920"/>
                </a:lnTo>
                <a:lnTo>
                  <a:pt x="365" y="911"/>
                </a:lnTo>
                <a:lnTo>
                  <a:pt x="305" y="901"/>
                </a:lnTo>
                <a:lnTo>
                  <a:pt x="249" y="890"/>
                </a:lnTo>
                <a:lnTo>
                  <a:pt x="193" y="873"/>
                </a:lnTo>
                <a:lnTo>
                  <a:pt x="130" y="849"/>
                </a:lnTo>
                <a:lnTo>
                  <a:pt x="86" y="828"/>
                </a:lnTo>
                <a:lnTo>
                  <a:pt x="49" y="812"/>
                </a:lnTo>
                <a:lnTo>
                  <a:pt x="30" y="788"/>
                </a:lnTo>
                <a:lnTo>
                  <a:pt x="11" y="767"/>
                </a:lnTo>
                <a:lnTo>
                  <a:pt x="2" y="750"/>
                </a:lnTo>
                <a:lnTo>
                  <a:pt x="0" y="740"/>
                </a:lnTo>
                <a:lnTo>
                  <a:pt x="0" y="0"/>
                </a:lnTo>
                <a:lnTo>
                  <a:pt x="1200" y="0"/>
                </a:lnTo>
              </a:path>
            </a:pathLst>
          </a:custGeom>
          <a:gradFill rotWithShape="0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514095" y="2276501"/>
            <a:ext cx="1897063" cy="400050"/>
          </a:xfrm>
          <a:prstGeom prst="ellipse">
            <a:avLst/>
          </a:prstGeom>
          <a:gradFill rotWithShape="0">
            <a:gsLst>
              <a:gs pos="0">
                <a:srgbClr val="6B8EB2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400800" y="2590800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588707" y="2501926"/>
            <a:ext cx="484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810957" y="3269405"/>
            <a:ext cx="0" cy="301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244720" y="3044851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764920" y="3044851"/>
            <a:ext cx="1527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47121" y="3629592"/>
            <a:ext cx="73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>
                <a:solidFill>
                  <a:srgbClr val="993300"/>
                </a:solidFill>
              </a:rPr>
              <a:t>Redo Logs</a:t>
            </a: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626807" y="3570892"/>
            <a:ext cx="628650" cy="920750"/>
            <a:chOff x="987" y="3020"/>
            <a:chExt cx="396" cy="580"/>
          </a:xfrm>
        </p:grpSpPr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987" y="3101"/>
              <a:ext cx="396" cy="499"/>
              <a:chOff x="987" y="3101"/>
              <a:chExt cx="396" cy="499"/>
            </a:xfrm>
          </p:grpSpPr>
          <p:sp>
            <p:nvSpPr>
              <p:cNvPr id="41" name="Rectangle 27"/>
              <p:cNvSpPr>
                <a:spLocks noChangeArrowheads="1"/>
              </p:cNvSpPr>
              <p:nvPr/>
            </p:nvSpPr>
            <p:spPr bwMode="gray">
              <a:xfrm>
                <a:off x="987" y="3101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987" y="3264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gray">
              <a:xfrm>
                <a:off x="1059" y="3193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1059" y="3356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31"/>
              <p:cNvSpPr>
                <a:spLocks noChangeArrowheads="1"/>
              </p:cNvSpPr>
              <p:nvPr/>
            </p:nvSpPr>
            <p:spPr bwMode="gray">
              <a:xfrm>
                <a:off x="1131" y="3285"/>
                <a:ext cx="252" cy="236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1131" y="3448"/>
                <a:ext cx="252" cy="152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987" y="3020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1059" y="3112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1131" y="3204"/>
              <a:ext cx="252" cy="152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3778722" y="5280578"/>
            <a:ext cx="1129355" cy="39632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Datapump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2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0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2128457" y="2171726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2661857" y="2159026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886195" y="1987576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93300"/>
                </a:solidFill>
              </a:rPr>
              <a:t>Target </a:t>
            </a:r>
            <a:br>
              <a:rPr lang="en-US" sz="1600" i="1">
                <a:solidFill>
                  <a:srgbClr val="993300"/>
                </a:solidFill>
              </a:rPr>
            </a:br>
            <a:r>
              <a:rPr lang="en-US" sz="1600" i="1">
                <a:solidFill>
                  <a:srgbClr val="993300"/>
                </a:solidFill>
              </a:rPr>
              <a:t>Database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572707" y="1949476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93300"/>
                </a:solidFill>
              </a:rPr>
              <a:t>Source</a:t>
            </a:r>
            <a:br>
              <a:rPr lang="en-US" sz="1600" i="1">
                <a:solidFill>
                  <a:srgbClr val="993300"/>
                </a:solidFill>
              </a:rPr>
            </a:br>
            <a:r>
              <a:rPr lang="en-US" sz="1600" i="1">
                <a:solidFill>
                  <a:srgbClr val="993300"/>
                </a:solidFill>
              </a:rPr>
              <a:t>Database</a:t>
            </a:r>
          </a:p>
        </p:txBody>
      </p:sp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1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907" y="1673251"/>
            <a:ext cx="55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5519357" y="2171726"/>
            <a:ext cx="279400" cy="314325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48"/>
          <p:cNvSpPr>
            <a:spLocks noChangeArrowheads="1"/>
          </p:cNvSpPr>
          <p:nvPr/>
        </p:nvSpPr>
        <p:spPr bwMode="auto">
          <a:xfrm>
            <a:off x="6052757" y="2159026"/>
            <a:ext cx="279400" cy="327025"/>
          </a:xfrm>
          <a:prstGeom prst="upDownArrow">
            <a:avLst>
              <a:gd name="adj1" fmla="val 50000"/>
              <a:gd name="adj2" fmla="val 234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709649" y="5825338"/>
            <a:ext cx="1320800" cy="215900"/>
          </a:xfrm>
          <a:prstGeom prst="leftRightArrow">
            <a:avLst>
              <a:gd name="adj1" fmla="val 50000"/>
              <a:gd name="adj2" fmla="val 122353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430004" y="4343400"/>
            <a:ext cx="1154493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Extract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3016801" y="4953000"/>
            <a:ext cx="0" cy="525739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0242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12" y="5516299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67" y="5516299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4" y="5533524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05" y="5481665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0" y="5504386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79" y="5533524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12"/>
          <p:cNvSpPr>
            <a:spLocks noChangeShapeType="1"/>
          </p:cNvSpPr>
          <p:nvPr/>
        </p:nvSpPr>
        <p:spPr bwMode="auto">
          <a:xfrm flipV="1">
            <a:off x="2128458" y="3300317"/>
            <a:ext cx="296455" cy="2842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181600" y="4343400"/>
            <a:ext cx="1095413" cy="520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Replicat</a:t>
            </a:r>
            <a:endParaRPr lang="en-GB" dirty="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V="1">
            <a:off x="5765717" y="4953000"/>
            <a:ext cx="0" cy="55138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1890332" y="5565855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3019951" y="3543300"/>
            <a:ext cx="0" cy="72565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453601" y="5504386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grpSp>
        <p:nvGrpSpPr>
          <p:cNvPr id="64" name="Group 13"/>
          <p:cNvGrpSpPr>
            <a:grpSpLocks/>
          </p:cNvGrpSpPr>
          <p:nvPr/>
        </p:nvGrpSpPr>
        <p:grpSpPr bwMode="auto">
          <a:xfrm>
            <a:off x="5181600" y="2895600"/>
            <a:ext cx="1079500" cy="520700"/>
            <a:chOff x="3268" y="2788"/>
            <a:chExt cx="616" cy="328"/>
          </a:xfrm>
        </p:grpSpPr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3268" y="2788"/>
              <a:ext cx="616" cy="32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3345" y="2831"/>
              <a:ext cx="502" cy="23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Apply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Line 12"/>
          <p:cNvSpPr>
            <a:spLocks noChangeShapeType="1"/>
          </p:cNvSpPr>
          <p:nvPr/>
        </p:nvSpPr>
        <p:spPr bwMode="auto">
          <a:xfrm flipV="1">
            <a:off x="5753100" y="3581399"/>
            <a:ext cx="0" cy="685799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flipV="1">
            <a:off x="6278976" y="3124200"/>
            <a:ext cx="122527" cy="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76" name="Picture 2" descr="https://encrypted-tbn0.gstatic.com/images?q=tbn:ANd9GcS2uSJC5THpnR3os1cKsKa3COIZ-jeJlOTc4kImqwEdN892sii5t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73024"/>
            <a:ext cx="24003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6"/>
          <p:cNvSpPr/>
          <p:nvPr/>
        </p:nvSpPr>
        <p:spPr>
          <a:xfrm>
            <a:off x="2268157" y="2568601"/>
            <a:ext cx="1541843" cy="2612999"/>
          </a:xfrm>
          <a:prstGeom prst="roundRect">
            <a:avLst/>
          </a:prstGeom>
          <a:noFill/>
          <a:ln w="666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Box 44"/>
          <p:cNvSpPr txBox="1">
            <a:spLocks noChangeArrowheads="1"/>
          </p:cNvSpPr>
          <p:nvPr/>
        </p:nvSpPr>
        <p:spPr bwMode="auto">
          <a:xfrm>
            <a:off x="1099760" y="4615706"/>
            <a:ext cx="117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Integrated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 Extract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876800" y="2568601"/>
            <a:ext cx="1494711" cy="2624703"/>
          </a:xfrm>
          <a:prstGeom prst="roundRect">
            <a:avLst/>
          </a:prstGeom>
          <a:noFill/>
          <a:ln w="666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6541707" y="4232278"/>
            <a:ext cx="117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B050"/>
                </a:solidFill>
              </a:rPr>
              <a:t>Integrated</a:t>
            </a:r>
          </a:p>
          <a:p>
            <a:pPr algn="ctr"/>
            <a:r>
              <a:rPr lang="en-US" sz="1600" b="1" i="1" dirty="0" smtClean="0">
                <a:solidFill>
                  <a:srgbClr val="00B050"/>
                </a:solidFill>
              </a:rPr>
              <a:t>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Replicat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sp>
        <p:nvSpPr>
          <p:cNvPr id="82" name="Rectangle 18"/>
          <p:cNvSpPr>
            <a:spLocks noChangeArrowheads="1"/>
          </p:cNvSpPr>
          <p:nvPr/>
        </p:nvSpPr>
        <p:spPr bwMode="auto">
          <a:xfrm>
            <a:off x="2438400" y="2895600"/>
            <a:ext cx="1154493" cy="533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Logmining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GoldenGate12c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What is new?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Integrated </a:t>
            </a:r>
            <a:r>
              <a:rPr lang="en-GB" dirty="0" err="1">
                <a:solidFill>
                  <a:srgbClr val="00B050"/>
                </a:solidFill>
              </a:rPr>
              <a:t>R</a:t>
            </a:r>
            <a:r>
              <a:rPr lang="en-GB" dirty="0" err="1" smtClean="0">
                <a:solidFill>
                  <a:srgbClr val="00B050"/>
                </a:solidFill>
              </a:rPr>
              <a:t>eplicat</a:t>
            </a:r>
            <a:r>
              <a:rPr lang="en-GB" dirty="0" smtClean="0">
                <a:solidFill>
                  <a:srgbClr val="00B050"/>
                </a:solidFill>
              </a:rPr>
              <a:t>/Delivery (for Oracle)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Improved integrated extract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Oracle Universal Installer</a:t>
            </a:r>
          </a:p>
          <a:p>
            <a:pPr lvl="1"/>
            <a:endParaRPr lang="en-GB" dirty="0" smtClean="0">
              <a:solidFill>
                <a:srgbClr val="00B050"/>
              </a:solidFill>
            </a:endParaRPr>
          </a:p>
          <a:p>
            <a:pPr lvl="1"/>
            <a:r>
              <a:rPr lang="en-GB" dirty="0" smtClean="0"/>
              <a:t>Coordinated </a:t>
            </a:r>
            <a:r>
              <a:rPr lang="en-GB" dirty="0" err="1"/>
              <a:t>R</a:t>
            </a:r>
            <a:r>
              <a:rPr lang="en-GB" dirty="0" err="1" smtClean="0"/>
              <a:t>eplicat</a:t>
            </a:r>
            <a:r>
              <a:rPr lang="en-GB" dirty="0" smtClean="0"/>
              <a:t> (alternative mode to classic and integrated)</a:t>
            </a:r>
          </a:p>
          <a:p>
            <a:pPr lvl="1"/>
            <a:r>
              <a:rPr lang="en-GB" dirty="0" smtClean="0"/>
              <a:t>Capture and apply with multitenant CDB</a:t>
            </a:r>
          </a:p>
          <a:p>
            <a:pPr lvl="1"/>
            <a:r>
              <a:rPr lang="en-GB" dirty="0"/>
              <a:t>Data </a:t>
            </a:r>
            <a:r>
              <a:rPr lang="en-GB" dirty="0" smtClean="0"/>
              <a:t>selection/filtering</a:t>
            </a:r>
            <a:r>
              <a:rPr lang="en-GB" dirty="0"/>
              <a:t>: Schema </a:t>
            </a:r>
            <a:r>
              <a:rPr lang="en-GB" dirty="0" smtClean="0"/>
              <a:t>wildcarding</a:t>
            </a:r>
          </a:p>
          <a:p>
            <a:pPr lvl="1"/>
            <a:r>
              <a:rPr lang="en-GB" dirty="0" smtClean="0"/>
              <a:t>Credential Store</a:t>
            </a:r>
          </a:p>
          <a:p>
            <a:pPr lvl="1"/>
            <a:r>
              <a:rPr lang="en-GB" dirty="0" smtClean="0"/>
              <a:t>and more…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s://encrypted-tbn0.gstatic.com/images?q=tbn:ANd9GcS2uSJC5THpnR3os1cKsKa3COIZ-jeJlOTc4kImqwEdN892sii5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4003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</a:t>
            </a:r>
            <a:r>
              <a:rPr lang="en-GB" dirty="0" err="1" smtClean="0"/>
              <a:t>Replicat</a:t>
            </a:r>
            <a:r>
              <a:rPr lang="en-GB" dirty="0" smtClean="0"/>
              <a:t>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207128"/>
            <a:ext cx="8827129" cy="48888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Applies changes through database build-in </a:t>
            </a:r>
            <a:r>
              <a:rPr lang="en-GB" sz="2400" b="1" dirty="0" smtClean="0"/>
              <a:t>preparer-coordinator-servers</a:t>
            </a:r>
            <a:r>
              <a:rPr lang="en-GB" sz="2400" dirty="0" smtClean="0"/>
              <a:t> mechanism</a:t>
            </a:r>
            <a:endParaRPr lang="en-GB" sz="2000" dirty="0" smtClean="0"/>
          </a:p>
          <a:p>
            <a:r>
              <a:rPr lang="en-GB" sz="2400" u="sng" dirty="0"/>
              <a:t>Requirement: </a:t>
            </a:r>
            <a:r>
              <a:rPr lang="en-GB" sz="2400" u="sng" dirty="0">
                <a:solidFill>
                  <a:srgbClr val="7030A0"/>
                </a:solidFill>
              </a:rPr>
              <a:t>RDBMS &gt;= 11.2.0.4</a:t>
            </a:r>
          </a:p>
          <a:p>
            <a:endParaRPr lang="en-GB" sz="2400" u="sng" dirty="0" smtClean="0"/>
          </a:p>
          <a:p>
            <a:pPr marL="36576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2971800"/>
            <a:ext cx="6248400" cy="3048000"/>
            <a:chOff x="3216" y="1721"/>
            <a:chExt cx="1201" cy="1064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221" y="1721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8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810279" y="3657600"/>
            <a:ext cx="419321" cy="7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582982" y="3886200"/>
            <a:ext cx="960818" cy="504374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876800" y="4432300"/>
            <a:ext cx="1469821" cy="5207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Coordinator</a:t>
            </a:r>
            <a:endParaRPr lang="en-GB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582982" y="4448626"/>
            <a:ext cx="960818" cy="504374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582982" y="5029200"/>
            <a:ext cx="960818" cy="504374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810279" y="4953000"/>
            <a:ext cx="419321" cy="7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queue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804610" y="4303295"/>
            <a:ext cx="419321" cy="7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4146917" y="3004586"/>
            <a:ext cx="2338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993300"/>
                </a:solidFill>
              </a:rPr>
              <a:t>Target </a:t>
            </a:r>
            <a:br>
              <a:rPr lang="en-US" sz="2000" b="1" i="1" dirty="0">
                <a:solidFill>
                  <a:srgbClr val="993300"/>
                </a:solidFill>
              </a:rPr>
            </a:br>
            <a:r>
              <a:rPr lang="en-US" sz="2000" b="1" i="1" dirty="0">
                <a:solidFill>
                  <a:srgbClr val="993300"/>
                </a:solidFill>
              </a:rPr>
              <a:t>Database</a:t>
            </a:r>
          </a:p>
        </p:txBody>
      </p:sp>
      <p:pic>
        <p:nvPicPr>
          <p:cNvPr id="21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" y="3278061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1" y="3300782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3.gstatic.com/images?q=tbn:ANd9GcSeHr-7Bm1KduycTGHkx5QicLOpCHTeW_ilwn_fgdMEunXnSAMH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9920"/>
            <a:ext cx="337503" cy="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05913" y="4476763"/>
            <a:ext cx="1095413" cy="520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Replicat</a:t>
            </a:r>
            <a:endParaRPr lang="en-GB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89222" y="3300782"/>
            <a:ext cx="7302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 smtClean="0">
                <a:solidFill>
                  <a:srgbClr val="993300"/>
                </a:solidFill>
              </a:rPr>
              <a:t>Trail Files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201550" y="5181600"/>
            <a:ext cx="1045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93300"/>
                </a:solidFill>
              </a:rPr>
              <a:t>Inbound Server</a:t>
            </a:r>
            <a:endParaRPr lang="en-US" sz="1600" i="1" dirty="0">
              <a:solidFill>
                <a:srgbClr val="993300"/>
              </a:solidFill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842647" y="4020552"/>
            <a:ext cx="0" cy="4117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1447801" y="4724400"/>
            <a:ext cx="3429000" cy="0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V="1">
            <a:off x="6346621" y="4691288"/>
            <a:ext cx="214930" cy="12714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6346621" y="4303294"/>
            <a:ext cx="236361" cy="87279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6346621" y="4953000"/>
            <a:ext cx="214930" cy="152400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7556500" y="4693103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grpSp>
        <p:nvGrpSpPr>
          <p:cNvPr id="42" name="Group 41"/>
          <p:cNvGrpSpPr/>
          <p:nvPr/>
        </p:nvGrpSpPr>
        <p:grpSpPr>
          <a:xfrm>
            <a:off x="6956221" y="1981200"/>
            <a:ext cx="1959179" cy="914400"/>
            <a:chOff x="6346620" y="1752600"/>
            <a:chExt cx="1959179" cy="914400"/>
          </a:xfrm>
        </p:grpSpPr>
        <p:sp>
          <p:nvSpPr>
            <p:cNvPr id="40" name="Rectangle 39"/>
            <p:cNvSpPr/>
            <p:nvPr/>
          </p:nvSpPr>
          <p:spPr>
            <a:xfrm>
              <a:off x="6346620" y="1752600"/>
              <a:ext cx="1959179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6458061" y="2438400"/>
              <a:ext cx="476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7063390" y="2438400"/>
              <a:ext cx="513726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prstDash val="dash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V="1">
              <a:off x="7694135" y="2438400"/>
              <a:ext cx="47047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10371" y="1981200"/>
              <a:ext cx="1754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0000"/>
                  </a:solidFill>
                </a:rPr>
                <a:t>File IO    LCR       SQL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590800" y="4448626"/>
            <a:ext cx="960818" cy="504374"/>
          </a:xfrm>
          <a:prstGeom prst="rect">
            <a:avLst/>
          </a:prstGeom>
          <a:solidFill>
            <a:srgbClr val="7475D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Receiver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733800" y="4445026"/>
            <a:ext cx="960818" cy="50437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Prepare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790245" y="4432326"/>
            <a:ext cx="533400" cy="58417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7543800" y="41148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7543800" y="5283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0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</a:t>
            </a:r>
            <a:r>
              <a:rPr lang="en-GB" dirty="0" err="1" smtClean="0"/>
              <a:t>Replicat</a:t>
            </a:r>
            <a:r>
              <a:rPr lang="en-GB" dirty="0" smtClean="0"/>
              <a:t> - 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76950"/>
            <a:ext cx="8990090" cy="499525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Parallel transaction application</a:t>
            </a:r>
          </a:p>
          <a:p>
            <a:pPr lvl="1"/>
            <a:r>
              <a:rPr lang="en-GB" dirty="0" smtClean="0"/>
              <a:t>Automatic </a:t>
            </a:r>
            <a:r>
              <a:rPr lang="en-GB" dirty="0" smtClean="0">
                <a:solidFill>
                  <a:srgbClr val="C00000"/>
                </a:solidFill>
              </a:rPr>
              <a:t>workload distributional </a:t>
            </a:r>
            <a:r>
              <a:rPr lang="en-GB" dirty="0" smtClean="0"/>
              <a:t>across multiple appliers</a:t>
            </a:r>
          </a:p>
          <a:p>
            <a:pPr lvl="1"/>
            <a:r>
              <a:rPr lang="en-GB" dirty="0" smtClean="0"/>
              <a:t>Automatic tracking of </a:t>
            </a:r>
            <a:r>
              <a:rPr lang="en-GB" dirty="0" smtClean="0">
                <a:solidFill>
                  <a:srgbClr val="C00000"/>
                </a:solidFill>
              </a:rPr>
              <a:t>transaction dependencies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(including DDL)</a:t>
            </a:r>
          </a:p>
          <a:p>
            <a:pPr lvl="1"/>
            <a:r>
              <a:rPr lang="en-GB" dirty="0" smtClean="0"/>
              <a:t>Automatic tuning of </a:t>
            </a:r>
            <a:r>
              <a:rPr lang="en-GB" dirty="0" smtClean="0">
                <a:solidFill>
                  <a:srgbClr val="C00000"/>
                </a:solidFill>
              </a:rPr>
              <a:t>parallelism degree</a:t>
            </a:r>
          </a:p>
          <a:p>
            <a:endParaRPr lang="en-GB" dirty="0" smtClean="0"/>
          </a:p>
          <a:p>
            <a:r>
              <a:rPr lang="en-GB" dirty="0" smtClean="0"/>
              <a:t>All GG features form previous versions preserved</a:t>
            </a:r>
          </a:p>
          <a:p>
            <a:pPr lvl="1"/>
            <a:r>
              <a:rPr lang="en-GB" dirty="0" err="1" smtClean="0"/>
              <a:t>MAPing</a:t>
            </a:r>
            <a:r>
              <a:rPr lang="en-GB" dirty="0" smtClean="0"/>
              <a:t>/Filtering, BATCHSQL, CDR, REPERR…</a:t>
            </a:r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/>
              <a:t>Former Streams features adopted and extended</a:t>
            </a:r>
          </a:p>
          <a:p>
            <a:pPr lvl="1"/>
            <a:r>
              <a:rPr lang="en-GB" dirty="0" smtClean="0"/>
              <a:t>In-database monitoring and reporting</a:t>
            </a:r>
          </a:p>
          <a:p>
            <a:pPr lvl="2"/>
            <a:r>
              <a:rPr lang="en-GB" dirty="0" smtClean="0"/>
              <a:t>Views, AWR, Health Checks, Performance Advisors</a:t>
            </a:r>
          </a:p>
          <a:p>
            <a:pPr lvl="1"/>
            <a:r>
              <a:rPr lang="en-GB" dirty="0" smtClean="0"/>
              <a:t>DML </a:t>
            </a:r>
            <a:r>
              <a:rPr lang="en-GB" dirty="0"/>
              <a:t>handlers in PL/SQL</a:t>
            </a:r>
          </a:p>
          <a:p>
            <a:pPr marL="338328" lvl="2" indent="0">
              <a:buSzPct val="80000"/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338328" lvl="2" indent="0">
              <a:buSzPct val="80000"/>
              <a:buNone/>
            </a:pPr>
            <a:endParaRPr lang="en-GB" dirty="0"/>
          </a:p>
          <a:p>
            <a:r>
              <a:rPr lang="en-GB" dirty="0" smtClean="0"/>
              <a:t>Minimal work to configure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Integrated </a:t>
            </a:r>
            <a:r>
              <a:rPr lang="en-GB" dirty="0" err="1" smtClean="0"/>
              <a:t>Replicat</a:t>
            </a:r>
            <a:r>
              <a:rPr lang="en-GB" dirty="0" smtClean="0"/>
              <a:t> - deployment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Edit </a:t>
            </a:r>
            <a:r>
              <a:rPr lang="en-GB" dirty="0" err="1" smtClean="0"/>
              <a:t>replicat</a:t>
            </a:r>
            <a:r>
              <a:rPr lang="en-GB" dirty="0" smtClean="0"/>
              <a:t> parameters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Create integrated </a:t>
            </a:r>
            <a:r>
              <a:rPr lang="en-GB" dirty="0" err="1" smtClean="0"/>
              <a:t>replicat</a:t>
            </a:r>
            <a:r>
              <a:rPr lang="en-GB" dirty="0" smtClean="0"/>
              <a:t> on target database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80772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REPLICAT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a_test</a:t>
            </a:r>
            <a:endParaRPr lang="en-GB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DBOPTIONS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LIMITROWS, 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INTEGRATEDPARAMS(parallelism </a:t>
            </a:r>
            <a:r>
              <a:rPr lang="en-GB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ggadmin@TARGET_DB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PASSWORD ***</a:t>
            </a: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ASSUMETARGETDEFS</a:t>
            </a: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DDL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MAPPED</a:t>
            </a: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gguser1.*, TARGET gguser1.*;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DBLOGIN USERID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ggadmin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 ***</a:t>
            </a: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REPLICAT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a_test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INTEGRATED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EXTTRAIL /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ORA/dbs04/TE</a:t>
            </a:r>
          </a:p>
          <a:p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REGISTER REPLICAT </a:t>
            </a:r>
            <a:r>
              <a:rPr lang="en-GB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a_test</a:t>
            </a:r>
            <a:r>
              <a:rPr lang="en-GB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DATABASE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2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</a:t>
            </a:r>
            <a:r>
              <a:rPr lang="en-GB" dirty="0" err="1"/>
              <a:t>R</a:t>
            </a:r>
            <a:r>
              <a:rPr lang="en-GB" dirty="0" err="1" smtClean="0"/>
              <a:t>eplicat</a:t>
            </a:r>
            <a:r>
              <a:rPr lang="en-GB" dirty="0" smtClean="0"/>
              <a:t>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76950"/>
            <a:ext cx="8991600" cy="4888872"/>
          </a:xfrm>
        </p:spPr>
        <p:txBody>
          <a:bodyPr>
            <a:normAutofit lnSpcReduction="10000"/>
          </a:bodyPr>
          <a:lstStyle/>
          <a:p>
            <a:r>
              <a:rPr lang="en-GB" sz="2000" b="1" dirty="0" smtClean="0"/>
              <a:t>PARALLELISM </a:t>
            </a:r>
            <a:r>
              <a:rPr lang="en-GB" sz="2000" dirty="0" smtClean="0"/>
              <a:t>– min </a:t>
            </a:r>
            <a:r>
              <a:rPr lang="en-GB" sz="2000" dirty="0" err="1" smtClean="0"/>
              <a:t>num</a:t>
            </a:r>
            <a:r>
              <a:rPr lang="en-GB" sz="2000" dirty="0" smtClean="0"/>
              <a:t> of apply servers (default = 4)</a:t>
            </a:r>
          </a:p>
          <a:p>
            <a:r>
              <a:rPr lang="en-GB" sz="2000" b="1" dirty="0" smtClean="0"/>
              <a:t>MAX_PARALLELISM </a:t>
            </a:r>
            <a:r>
              <a:rPr lang="en-GB" sz="2000" dirty="0" smtClean="0"/>
              <a:t>– max </a:t>
            </a:r>
            <a:r>
              <a:rPr lang="en-GB" sz="2000" dirty="0" err="1" smtClean="0"/>
              <a:t>num</a:t>
            </a:r>
            <a:r>
              <a:rPr lang="en-GB" sz="2000" dirty="0" smtClean="0"/>
              <a:t> of apply servers (default = 30 !)</a:t>
            </a:r>
          </a:p>
          <a:p>
            <a:r>
              <a:rPr lang="en-GB" sz="2000" b="1" dirty="0" smtClean="0"/>
              <a:t>PARALLELISM_INTERVAL</a:t>
            </a:r>
            <a:r>
              <a:rPr lang="en-GB" sz="2000" dirty="0" smtClean="0"/>
              <a:t> – how often DOP is calculated based on current workload (default = 5)</a:t>
            </a:r>
          </a:p>
          <a:p>
            <a:endParaRPr lang="en-GB" sz="2000" dirty="0" smtClean="0"/>
          </a:p>
          <a:p>
            <a:r>
              <a:rPr lang="en-GB" sz="2000" b="1" dirty="0" smtClean="0"/>
              <a:t>EAGER_SIZE</a:t>
            </a:r>
            <a:r>
              <a:rPr lang="en-GB" sz="2000" dirty="0" smtClean="0"/>
              <a:t> – For big transactions: start applying changes after receiving of certain number of LCRs</a:t>
            </a:r>
            <a:r>
              <a:rPr lang="en-GB" sz="2000" dirty="0"/>
              <a:t> </a:t>
            </a:r>
            <a:r>
              <a:rPr lang="en-GB" sz="2000" dirty="0" smtClean="0"/>
              <a:t>(without waiting for commit). </a:t>
            </a:r>
          </a:p>
          <a:p>
            <a:pPr marL="36576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(default = 9500)</a:t>
            </a:r>
          </a:p>
          <a:p>
            <a:endParaRPr lang="en-GB" sz="2000" dirty="0" smtClean="0"/>
          </a:p>
          <a:p>
            <a:r>
              <a:rPr lang="en-GB" sz="2000" b="1" dirty="0" smtClean="0"/>
              <a:t>MAX_SGA_SIZE</a:t>
            </a:r>
            <a:r>
              <a:rPr lang="en-GB" sz="2000" dirty="0" smtClean="0"/>
              <a:t> – controls amount of streams pool size used by the </a:t>
            </a:r>
            <a:r>
              <a:rPr lang="en-GB" sz="2000" dirty="0" err="1" smtClean="0"/>
              <a:t>replicat</a:t>
            </a:r>
            <a:r>
              <a:rPr lang="en-GB" sz="2000" dirty="0" smtClean="0"/>
              <a:t> (default = INFINITE)</a:t>
            </a:r>
          </a:p>
          <a:p>
            <a:endParaRPr lang="en-GB" sz="2000" dirty="0" smtClean="0"/>
          </a:p>
          <a:p>
            <a:r>
              <a:rPr lang="en-GB" sz="2000" b="1" dirty="0" smtClean="0"/>
              <a:t>ENABLE_XSTREAM_TABLE_STATS – </a:t>
            </a:r>
            <a:r>
              <a:rPr lang="en-GB" sz="2000" dirty="0" smtClean="0"/>
              <a:t>table-level statistics collecting (default = Y)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3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Extract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New features</a:t>
            </a:r>
          </a:p>
          <a:p>
            <a:pPr lvl="1"/>
            <a:r>
              <a:rPr lang="en-GB" dirty="0" smtClean="0"/>
              <a:t>Data </a:t>
            </a:r>
            <a:r>
              <a:rPr lang="en-GB" dirty="0"/>
              <a:t>filtering based on </a:t>
            </a:r>
            <a:r>
              <a:rPr lang="en-GB" dirty="0">
                <a:solidFill>
                  <a:srgbClr val="C00000"/>
                </a:solidFill>
              </a:rPr>
              <a:t>session </a:t>
            </a:r>
            <a:r>
              <a:rPr lang="en-GB" dirty="0" smtClean="0">
                <a:solidFill>
                  <a:srgbClr val="C00000"/>
                </a:solidFill>
              </a:rPr>
              <a:t>tagging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Native DDL </a:t>
            </a:r>
            <a:r>
              <a:rPr lang="en-GB" dirty="0"/>
              <a:t>support (for RDBMS &gt;=11.2.0.4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DDL trigger not needed anymore on a source </a:t>
            </a:r>
            <a:r>
              <a:rPr lang="en-GB" dirty="0" err="1" smtClean="0"/>
              <a:t>db</a:t>
            </a:r>
            <a:endParaRPr lang="en-GB" dirty="0" smtClean="0"/>
          </a:p>
          <a:p>
            <a:pPr lvl="1"/>
            <a:r>
              <a:rPr lang="en-GB" dirty="0" smtClean="0"/>
              <a:t>Using of </a:t>
            </a:r>
            <a:r>
              <a:rPr lang="en-GB" dirty="0" smtClean="0">
                <a:solidFill>
                  <a:srgbClr val="C00000"/>
                </a:solidFill>
              </a:rPr>
              <a:t>SCN</a:t>
            </a:r>
            <a:r>
              <a:rPr lang="en-GB" dirty="0" smtClean="0"/>
              <a:t> for referring a starting point of extraction</a:t>
            </a:r>
            <a:endParaRPr lang="en-GB" dirty="0"/>
          </a:p>
          <a:p>
            <a:r>
              <a:rPr lang="en-GB" b="1" dirty="0" smtClean="0"/>
              <a:t>Nice features (available since 11.2)</a:t>
            </a:r>
          </a:p>
          <a:p>
            <a:pPr lvl="1"/>
            <a:r>
              <a:rPr lang="en-GB" dirty="0" smtClean="0"/>
              <a:t>No additional configuration needed for</a:t>
            </a:r>
          </a:p>
          <a:p>
            <a:pPr lvl="2"/>
            <a:r>
              <a:rPr lang="en-GB" dirty="0" smtClean="0"/>
              <a:t> ASM, RMAN, RAC (some extra </a:t>
            </a:r>
            <a:r>
              <a:rPr lang="en-GB" dirty="0" err="1" smtClean="0"/>
              <a:t>config</a:t>
            </a:r>
            <a:r>
              <a:rPr lang="en-GB" dirty="0" smtClean="0"/>
              <a:t> needed for HA)</a:t>
            </a:r>
          </a:p>
          <a:p>
            <a:pPr lvl="1"/>
            <a:r>
              <a:rPr lang="en-GB" dirty="0" smtClean="0"/>
              <a:t>Most of </a:t>
            </a:r>
            <a:r>
              <a:rPr lang="en-GB" dirty="0" smtClean="0">
                <a:solidFill>
                  <a:srgbClr val="C00000"/>
                </a:solidFill>
              </a:rPr>
              <a:t>data types </a:t>
            </a:r>
            <a:r>
              <a:rPr lang="en-GB" dirty="0" smtClean="0"/>
              <a:t>supported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Downstream </a:t>
            </a:r>
            <a:r>
              <a:rPr lang="en-GB" dirty="0" smtClean="0"/>
              <a:t>capture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https://encrypted-tbn0.gstatic.com/images?q=tbn:ANd9GcS2uSJC5THpnR3os1cKsKa3COIZ-jeJlOTc4kImqwEdN892sii5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72" y="1219199"/>
            <a:ext cx="924328" cy="5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0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GG12c &amp; RAC for 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Shared storage for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b</a:t>
            </a:r>
            <a:r>
              <a:rPr lang="en-GB" dirty="0" smtClean="0">
                <a:solidFill>
                  <a:srgbClr val="C00000"/>
                </a:solidFill>
              </a:rPr>
              <a:t>inaries</a:t>
            </a:r>
            <a:r>
              <a:rPr lang="en-GB" dirty="0" smtClean="0"/>
              <a:t> (recommended, needed if OUI is used)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</a:t>
            </a:r>
            <a:r>
              <a:rPr lang="en-GB" dirty="0" smtClean="0">
                <a:solidFill>
                  <a:srgbClr val="C00000"/>
                </a:solidFill>
              </a:rPr>
              <a:t>rail files </a:t>
            </a:r>
            <a:r>
              <a:rPr lang="en-GB" dirty="0" smtClean="0"/>
              <a:t>(needed)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</a:t>
            </a:r>
            <a:r>
              <a:rPr lang="en-GB" dirty="0" smtClean="0">
                <a:solidFill>
                  <a:srgbClr val="C00000"/>
                </a:solidFill>
              </a:rPr>
              <a:t>arameter file </a:t>
            </a:r>
            <a:r>
              <a:rPr lang="en-GB" dirty="0" smtClean="0"/>
              <a:t>(recommended)</a:t>
            </a:r>
          </a:p>
          <a:p>
            <a:r>
              <a:rPr lang="en-GB" dirty="0" smtClean="0"/>
              <a:t>Integration with CRS</a:t>
            </a:r>
          </a:p>
          <a:p>
            <a:pPr lvl="1"/>
            <a:r>
              <a:rPr lang="en-GB" dirty="0" smtClean="0"/>
              <a:t>register OGG Manager as </a:t>
            </a:r>
            <a:r>
              <a:rPr lang="en-GB" dirty="0" smtClean="0">
                <a:solidFill>
                  <a:srgbClr val="C00000"/>
                </a:solidFill>
              </a:rPr>
              <a:t>cluster managed resource</a:t>
            </a:r>
          </a:p>
          <a:p>
            <a:pPr lvl="1"/>
            <a:r>
              <a:rPr lang="en-GB" dirty="0"/>
              <a:t>assign </a:t>
            </a:r>
            <a:r>
              <a:rPr lang="en-GB" dirty="0">
                <a:solidFill>
                  <a:srgbClr val="C00000"/>
                </a:solidFill>
              </a:rPr>
              <a:t>dedicated VIP </a:t>
            </a:r>
            <a:r>
              <a:rPr lang="en-GB" dirty="0"/>
              <a:t>to </a:t>
            </a:r>
            <a:r>
              <a:rPr lang="en-GB" dirty="0" smtClean="0"/>
              <a:t>Manager resource</a:t>
            </a:r>
          </a:p>
          <a:p>
            <a:pPr lvl="1"/>
            <a:r>
              <a:rPr lang="en-GB" u="sng" dirty="0"/>
              <a:t>use XAG bundle </a:t>
            </a:r>
            <a:r>
              <a:rPr lang="en-GB" u="sng" dirty="0" smtClean="0"/>
              <a:t>Agents for automation of above steps</a:t>
            </a:r>
          </a:p>
          <a:p>
            <a:pPr lvl="2"/>
            <a:r>
              <a:rPr lang="en-GB" dirty="0" smtClean="0">
                <a:solidFill>
                  <a:schemeClr val="accent5"/>
                </a:solidFill>
              </a:rPr>
              <a:t>Doc Id </a:t>
            </a:r>
            <a:r>
              <a:rPr lang="en-US" dirty="0" smtClean="0">
                <a:solidFill>
                  <a:schemeClr val="accent5"/>
                </a:solidFill>
              </a:rPr>
              <a:t>1527310.1</a:t>
            </a: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/>
              <a:t>C</a:t>
            </a:r>
            <a:r>
              <a:rPr lang="en-GB" dirty="0" smtClean="0"/>
              <a:t>onfigure AUTOSTART and AUTORESTART in Manager parameter 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8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981039" cy="4888872"/>
          </a:xfrm>
        </p:spPr>
        <p:txBody>
          <a:bodyPr/>
          <a:lstStyle/>
          <a:p>
            <a:r>
              <a:rPr lang="en-GB" dirty="0" smtClean="0"/>
              <a:t>Similar to Streams</a:t>
            </a:r>
          </a:p>
          <a:p>
            <a:pPr lvl="1"/>
            <a:r>
              <a:rPr lang="en-US" dirty="0"/>
              <a:t>Dump fresh copy of Dictionary </a:t>
            </a:r>
            <a:r>
              <a:rPr lang="en-US" dirty="0" smtClean="0"/>
              <a:t>to redo</a:t>
            </a:r>
            <a:endParaRPr lang="en-US" dirty="0"/>
          </a:p>
          <a:p>
            <a:pPr lvl="1"/>
            <a:r>
              <a:rPr lang="en-GB" dirty="0" smtClean="0"/>
              <a:t>Shrink </a:t>
            </a:r>
            <a:r>
              <a:rPr lang="en-GB" dirty="0" err="1"/>
              <a:t>Logminer</a:t>
            </a:r>
            <a:r>
              <a:rPr lang="en-GB" dirty="0"/>
              <a:t> checkpoint table</a:t>
            </a:r>
          </a:p>
          <a:p>
            <a:pPr lvl="1"/>
            <a:endParaRPr lang="en-GB" dirty="0" smtClean="0"/>
          </a:p>
          <a:p>
            <a:pPr marL="448056" lvl="1" indent="0">
              <a:buNone/>
            </a:pPr>
            <a:endParaRPr lang="en-GB" dirty="0" smtClean="0"/>
          </a:p>
          <a:p>
            <a:r>
              <a:rPr lang="en-GB" dirty="0" smtClean="0"/>
              <a:t>Trail files purging - make it automatic with MGR: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 need of reconfiguration when replica is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0"/>
            <a:ext cx="1676400" cy="14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8534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PURGEOLDEXTRACTS /ORA/dbs02/trail/RR,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USECHECKPOINTS, MINKEEPHOURS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MINKEEPFILES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6358604" cy="3886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Generic workload (on the same hardware)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measured @CERN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ole tekstowe 6"/>
          <p:cNvSpPr txBox="1"/>
          <p:nvPr/>
        </p:nvSpPr>
        <p:spPr>
          <a:xfrm>
            <a:off x="5638800" y="1905000"/>
            <a:ext cx="3505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Workload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b="1" dirty="0" err="1">
                <a:solidFill>
                  <a:schemeClr val="tx1"/>
                </a:solidFill>
              </a:rPr>
              <a:t>description</a:t>
            </a:r>
            <a:r>
              <a:rPr lang="pl-PL" sz="12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30M of DMLs (10M ins, 10M </a:t>
            </a:r>
            <a:r>
              <a:rPr lang="en-US" sz="1200" dirty="0" err="1" smtClean="0">
                <a:solidFill>
                  <a:schemeClr val="tx1"/>
                </a:solidFill>
              </a:rPr>
              <a:t>upd</a:t>
            </a:r>
            <a:r>
              <a:rPr lang="en-US" sz="1200" dirty="0" smtClean="0">
                <a:solidFill>
                  <a:schemeClr val="tx1"/>
                </a:solidFill>
              </a:rPr>
              <a:t> ,10M del)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10GB of </a:t>
            </a:r>
            <a:r>
              <a:rPr lang="pl-PL" sz="1200" dirty="0">
                <a:solidFill>
                  <a:schemeClr val="tx1"/>
                </a:solidFill>
              </a:rPr>
              <a:t>redo </a:t>
            </a:r>
            <a:r>
              <a:rPr lang="en-US" sz="1200" dirty="0" smtClean="0">
                <a:solidFill>
                  <a:schemeClr val="tx1"/>
                </a:solidFill>
              </a:rPr>
              <a:t>volume</a:t>
            </a:r>
            <a:endParaRPr lang="es-ES" sz="12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200" dirty="0" smtClean="0"/>
              <a:t>100</a:t>
            </a:r>
            <a:r>
              <a:rPr lang="pl-PL" sz="1200" dirty="0" smtClean="0">
                <a:solidFill>
                  <a:schemeClr val="tx1"/>
                </a:solidFill>
              </a:rPr>
              <a:t>k </a:t>
            </a:r>
            <a:r>
              <a:rPr lang="pl-PL" sz="1200" dirty="0">
                <a:solidFill>
                  <a:schemeClr val="tx1"/>
                </a:solidFill>
              </a:rPr>
              <a:t>of </a:t>
            </a:r>
            <a:r>
              <a:rPr lang="pl-PL" sz="1200" dirty="0" err="1" smtClean="0">
                <a:solidFill>
                  <a:schemeClr val="tx1"/>
                </a:solidFill>
              </a:rPr>
              <a:t>transaction</a:t>
            </a:r>
            <a:r>
              <a:rPr lang="es-ES" sz="1200" dirty="0" smtClean="0"/>
              <a:t>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371600" y="6172200"/>
            <a:ext cx="1219200" cy="685800"/>
          </a:xfrm>
          <a:prstGeom prst="wedgeRoundRectCallout">
            <a:avLst>
              <a:gd name="adj1" fmla="val -9392"/>
              <a:gd name="adj2" fmla="val -11669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RDBMS 11.2.0.1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971800" y="6172200"/>
            <a:ext cx="1219200" cy="685800"/>
          </a:xfrm>
          <a:prstGeom prst="wedgeRoundRectCallout">
            <a:avLst>
              <a:gd name="adj1" fmla="val -9392"/>
              <a:gd name="adj2" fmla="val -11669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RDBMS 11.2.0.1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648200" y="6172200"/>
            <a:ext cx="1219200" cy="685800"/>
          </a:xfrm>
          <a:prstGeom prst="wedgeRoundRectCallout">
            <a:avLst>
              <a:gd name="adj1" fmla="val -9392"/>
              <a:gd name="adj2" fmla="val -11669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RDBMS 12.1.0.1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0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About CERN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CERN’s replication service based on Streams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Evaluation of </a:t>
            </a:r>
            <a:r>
              <a:rPr lang="en-GB" dirty="0" err="1" smtClean="0">
                <a:solidFill>
                  <a:schemeClr val="accent2"/>
                </a:solidFill>
              </a:rPr>
              <a:t>GoldenGate</a:t>
            </a:r>
            <a:r>
              <a:rPr lang="en-GB" dirty="0" smtClean="0">
                <a:solidFill>
                  <a:schemeClr val="accent2"/>
                </a:solidFill>
              </a:rPr>
              <a:t>…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…including the latest version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Summary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UKOUG 2013</a:t>
            </a:r>
            <a:endParaRPr lang="en-US">
              <a:solidFill>
                <a:srgbClr val="3861A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17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Production workload (same hardware)</a:t>
            </a:r>
          </a:p>
          <a:p>
            <a:endParaRPr lang="en-GB" dirty="0"/>
          </a:p>
          <a:p>
            <a:endParaRPr lang="en-GB" dirty="0" smtClean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r>
              <a:rPr lang="en-GB" dirty="0" smtClean="0"/>
              <a:t>				</a:t>
            </a:r>
          </a:p>
          <a:p>
            <a:pPr marL="36576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                                         	</a:t>
            </a:r>
            <a:endParaRPr lang="en-GB" sz="20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63900"/>
            <a:ext cx="4648200" cy="32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measured @CERN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ole tekstowe 6"/>
          <p:cNvSpPr txBox="1"/>
          <p:nvPr/>
        </p:nvSpPr>
        <p:spPr>
          <a:xfrm>
            <a:off x="4876800" y="1763900"/>
            <a:ext cx="33528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b="1" dirty="0" err="1">
                <a:solidFill>
                  <a:schemeClr val="tx1"/>
                </a:solidFill>
                <a:ea typeface="+mn-ea"/>
                <a:cs typeface="+mn-cs"/>
              </a:rPr>
              <a:t>Workload</a:t>
            </a:r>
            <a:r>
              <a:rPr lang="pl-PL" sz="1600" b="1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a typeface="+mn-ea"/>
                <a:cs typeface="+mn-cs"/>
              </a:rPr>
              <a:t>description</a:t>
            </a:r>
            <a:r>
              <a:rPr lang="pl-PL" sz="1600" b="1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ea typeface="+mn-ea"/>
                <a:cs typeface="+mn-cs"/>
              </a:rPr>
              <a:t>5 days of ATLAS conditions data </a:t>
            </a: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ea typeface="+mn-ea"/>
                <a:cs typeface="+mn-cs"/>
              </a:rPr>
              <a:t>675GB of redo </a:t>
            </a:r>
            <a:r>
              <a:rPr lang="en-US" sz="1600" dirty="0">
                <a:solidFill>
                  <a:schemeClr val="tx1"/>
                </a:solidFill>
                <a:ea typeface="+mn-ea"/>
                <a:cs typeface="+mn-cs"/>
              </a:rPr>
              <a:t>volume</a:t>
            </a:r>
            <a:endParaRPr lang="es-ES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ea typeface="+mn-ea"/>
                <a:cs typeface="+mn-cs"/>
              </a:rPr>
              <a:t>260k of transaction</a:t>
            </a: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  <a:ea typeface="+mn-ea"/>
                <a:cs typeface="+mn-cs"/>
              </a:rPr>
              <a:t>18.9 M of row changes (LCRs)</a:t>
            </a: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5" y="4103054"/>
            <a:ext cx="4288971" cy="19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8516" y="3733722"/>
            <a:ext cx="412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BatchSQL</a:t>
            </a:r>
            <a:r>
              <a:rPr lang="en-GB" dirty="0" smtClean="0"/>
              <a:t> has no effect for us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0" y="5410200"/>
            <a:ext cx="1676400" cy="762000"/>
          </a:xfrm>
          <a:prstGeom prst="wedgeRoundRectCallout">
            <a:avLst>
              <a:gd name="adj1" fmla="val 28109"/>
              <a:gd name="adj2" fmla="val -11868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 advantages from using </a:t>
            </a:r>
            <a:r>
              <a:rPr lang="en-US" sz="1200" b="1" dirty="0" err="1" smtClean="0"/>
              <a:t>BatchSQL</a:t>
            </a:r>
            <a:endParaRPr lang="en-US" sz="1200" b="1" dirty="0" smtClean="0"/>
          </a:p>
          <a:p>
            <a:pPr algn="ctr"/>
            <a:r>
              <a:rPr lang="en-US" sz="1200" dirty="0" smtClean="0"/>
              <a:t>No apply </a:t>
            </a:r>
            <a:r>
              <a:rPr lang="en-US" sz="1200" b="1" dirty="0" smtClean="0"/>
              <a:t>parallelism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828800" y="5410200"/>
            <a:ext cx="1600200" cy="762000"/>
          </a:xfrm>
          <a:prstGeom prst="wedgeRoundRectCallout">
            <a:avLst>
              <a:gd name="adj1" fmla="val 9374"/>
              <a:gd name="adj2" fmla="val -9718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Bottleneck: IO &amp; </a:t>
            </a:r>
            <a:r>
              <a:rPr lang="en-US" sz="1400" dirty="0" err="1" smtClean="0"/>
              <a:t>txns</a:t>
            </a:r>
            <a:r>
              <a:rPr lang="en-US" sz="1400" dirty="0" smtClean="0"/>
              <a:t> dependency</a:t>
            </a:r>
            <a:endParaRPr lang="en-US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505200" y="5410200"/>
            <a:ext cx="1600200" cy="762000"/>
          </a:xfrm>
          <a:prstGeom prst="wedgeRoundRectCallout">
            <a:avLst>
              <a:gd name="adj1" fmla="val -15373"/>
              <a:gd name="adj2" fmla="val -11689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Bottleneck: IO &amp; </a:t>
            </a:r>
            <a:r>
              <a:rPr lang="en-US" sz="1400" dirty="0" err="1" smtClean="0"/>
              <a:t>txns</a:t>
            </a:r>
            <a:r>
              <a:rPr lang="en-US" sz="1400" dirty="0" smtClean="0"/>
              <a:t> dependency</a:t>
            </a:r>
            <a:endParaRPr lang="en-US" sz="1400" dirty="0"/>
          </a:p>
        </p:txBody>
      </p:sp>
      <p:sp>
        <p:nvSpPr>
          <p:cNvPr id="6" name="Striped Right Arrow 5"/>
          <p:cNvSpPr/>
          <p:nvPr/>
        </p:nvSpPr>
        <p:spPr>
          <a:xfrm rot="2583178">
            <a:off x="4326057" y="3925183"/>
            <a:ext cx="642586" cy="207635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429000" y="6249993"/>
            <a:ext cx="2667000" cy="579055"/>
          </a:xfrm>
          <a:prstGeom prst="wedgeRoundRectCallout">
            <a:avLst>
              <a:gd name="adj1" fmla="val 43029"/>
              <a:gd name="adj2" fmla="val -13398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Tune BATCHTRANSOPS (default 50)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516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In-database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43000"/>
            <a:ext cx="9220200" cy="4888872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Status </a:t>
            </a:r>
            <a:r>
              <a:rPr lang="en-GB" dirty="0"/>
              <a:t>and statistics available in </a:t>
            </a:r>
            <a:r>
              <a:rPr lang="en-GB" b="1" dirty="0" err="1"/>
              <a:t>db</a:t>
            </a:r>
            <a:r>
              <a:rPr lang="en-GB" b="1" dirty="0"/>
              <a:t> </a:t>
            </a:r>
            <a:r>
              <a:rPr lang="en-GB" b="1" dirty="0" smtClean="0"/>
              <a:t>views</a:t>
            </a:r>
          </a:p>
          <a:p>
            <a:pPr marL="448056" lvl="1" indent="0">
              <a:buNone/>
            </a:pPr>
            <a:endParaRPr lang="en-GB" dirty="0"/>
          </a:p>
          <a:p>
            <a:pPr lvl="1"/>
            <a:r>
              <a:rPr lang="en-GB" dirty="0" err="1"/>
              <a:t>GoldenGate</a:t>
            </a:r>
            <a:r>
              <a:rPr lang="en-GB" dirty="0"/>
              <a:t> </a:t>
            </a:r>
            <a:r>
              <a:rPr lang="en-GB" b="1" dirty="0"/>
              <a:t>performance advisory </a:t>
            </a:r>
            <a:r>
              <a:rPr lang="en-GB" dirty="0"/>
              <a:t>(SPADV for GG</a:t>
            </a:r>
            <a:r>
              <a:rPr lang="en-GB" dirty="0" smtClean="0"/>
              <a:t>)</a:t>
            </a:r>
          </a:p>
          <a:p>
            <a:pPr lvl="1"/>
            <a:endParaRPr lang="en-GB" b="1" dirty="0" smtClean="0"/>
          </a:p>
          <a:p>
            <a:pPr lvl="1"/>
            <a:r>
              <a:rPr lang="en-GB" dirty="0" err="1"/>
              <a:t>GoldenGate</a:t>
            </a:r>
            <a:r>
              <a:rPr lang="en-GB" dirty="0"/>
              <a:t> statistics in </a:t>
            </a:r>
            <a:r>
              <a:rPr lang="en-GB" b="1" dirty="0"/>
              <a:t>AWR </a:t>
            </a:r>
          </a:p>
          <a:p>
            <a:pPr lvl="2"/>
            <a:r>
              <a:rPr lang="en-GB" dirty="0"/>
              <a:t>available since RDBMS </a:t>
            </a:r>
            <a:r>
              <a:rPr lang="en-GB" dirty="0" smtClean="0"/>
              <a:t>12.1</a:t>
            </a:r>
            <a:endParaRPr lang="en-GB" b="1" dirty="0"/>
          </a:p>
          <a:p>
            <a:pPr lvl="1"/>
            <a:endParaRPr lang="en-GB" b="1" dirty="0"/>
          </a:p>
          <a:p>
            <a:pPr lvl="1"/>
            <a:r>
              <a:rPr lang="en-GB" b="1" dirty="0"/>
              <a:t>Health Check </a:t>
            </a:r>
            <a:r>
              <a:rPr lang="en-GB" dirty="0" smtClean="0"/>
              <a:t>report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http://extract-web-data.com/res/wpm/monitoring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7813"/>
            <a:ext cx="1628775" cy="13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6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GG </a:t>
            </a:r>
            <a:r>
              <a:rPr lang="en-GB" dirty="0" err="1" smtClean="0"/>
              <a:t>db</a:t>
            </a:r>
            <a:r>
              <a:rPr lang="en-GB" dirty="0" smtClean="0"/>
              <a:t>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88887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Integrated Extract</a:t>
            </a:r>
          </a:p>
          <a:p>
            <a:pPr lvl="1"/>
            <a:r>
              <a:rPr lang="en-GB" b="1" dirty="0"/>
              <a:t>DBA_CAPTURE</a:t>
            </a:r>
            <a:r>
              <a:rPr lang="en-GB" dirty="0"/>
              <a:t> &amp; </a:t>
            </a:r>
            <a:r>
              <a:rPr lang="en-GB" b="1" dirty="0" smtClean="0"/>
              <a:t>V$GOLDENGATE_CAPTURE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etails about log miner session (state, progress,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/>
              <a:t>DBA_GOLDENGATE_SUPPORT_MODE</a:t>
            </a:r>
          </a:p>
          <a:p>
            <a:pPr lvl="2"/>
            <a:r>
              <a:rPr lang="en-GB" dirty="0" smtClean="0"/>
              <a:t>Check if schema tables are supported by GG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Integrated </a:t>
            </a:r>
            <a:r>
              <a:rPr lang="en-GB" dirty="0" err="1"/>
              <a:t>R</a:t>
            </a:r>
            <a:r>
              <a:rPr lang="en-GB" dirty="0" err="1" smtClean="0"/>
              <a:t>eplicat</a:t>
            </a:r>
            <a:endParaRPr lang="en-GB" dirty="0" smtClean="0"/>
          </a:p>
          <a:p>
            <a:pPr lvl="1"/>
            <a:r>
              <a:rPr lang="en-GB" b="1" dirty="0" smtClean="0"/>
              <a:t>DBA_APPLY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 err="1" smtClean="0"/>
              <a:t>config</a:t>
            </a:r>
            <a:r>
              <a:rPr lang="en-GB" dirty="0" smtClean="0"/>
              <a:t> and process status </a:t>
            </a:r>
          </a:p>
          <a:p>
            <a:pPr lvl="1"/>
            <a:r>
              <a:rPr lang="en-GB" b="1" dirty="0"/>
              <a:t>V$GG_APPLY_RECEIVER </a:t>
            </a:r>
            <a:r>
              <a:rPr lang="en-GB" dirty="0"/>
              <a:t>– LCR received from </a:t>
            </a:r>
            <a:r>
              <a:rPr lang="en-GB" dirty="0" err="1"/>
              <a:t>replicat</a:t>
            </a:r>
            <a:r>
              <a:rPr lang="en-GB" dirty="0"/>
              <a:t> for </a:t>
            </a:r>
            <a:r>
              <a:rPr lang="en-GB" dirty="0" smtClean="0"/>
              <a:t>processing</a:t>
            </a:r>
          </a:p>
          <a:p>
            <a:pPr lvl="1"/>
            <a:r>
              <a:rPr lang="en-GB" b="1" dirty="0" smtClean="0"/>
              <a:t>V$GG_APPLY_READER </a:t>
            </a:r>
            <a:r>
              <a:rPr lang="en-GB" dirty="0" smtClean="0"/>
              <a:t>– LCR-level statistics</a:t>
            </a:r>
          </a:p>
          <a:p>
            <a:pPr lvl="1"/>
            <a:r>
              <a:rPr lang="en-GB" b="1" dirty="0" smtClean="0"/>
              <a:t>V$GG_APPLY_COORDINATOR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– transaction-level stats </a:t>
            </a:r>
          </a:p>
          <a:p>
            <a:pPr lvl="1"/>
            <a:r>
              <a:rPr lang="en-GB" b="1" dirty="0" smtClean="0"/>
              <a:t>V$GG_APPLY_SERVER</a:t>
            </a:r>
            <a:r>
              <a:rPr lang="en-GB" dirty="0" smtClean="0"/>
              <a:t> – status of transactions being applied</a:t>
            </a:r>
          </a:p>
          <a:p>
            <a:pPr lvl="1"/>
            <a:r>
              <a:rPr lang="en-GB" b="1" dirty="0" smtClean="0"/>
              <a:t>V$GOLDENGATE_TABLE_STATS</a:t>
            </a:r>
          </a:p>
          <a:p>
            <a:pPr lvl="2"/>
            <a:r>
              <a:rPr lang="en-GB" dirty="0" smtClean="0"/>
              <a:t>Change counters for all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602" name="Picture 2" descr="http://static.guim.co.uk/sys-images/Guardian/Pix/pictures/2009/2/25/1235525658010/An-iris-recognition-scann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Monitoring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Streams performance </a:t>
            </a:r>
            <a:r>
              <a:rPr lang="en-GB" dirty="0" smtClean="0"/>
              <a:t>advisory available for GG</a:t>
            </a:r>
            <a:endParaRPr lang="en-GB" dirty="0"/>
          </a:p>
          <a:p>
            <a:pPr lvl="1"/>
            <a:r>
              <a:rPr lang="en-GB" dirty="0"/>
              <a:t>0) Deploy: </a:t>
            </a:r>
          </a:p>
          <a:p>
            <a:pPr marL="448056" lvl="1" indent="0">
              <a:buNone/>
            </a:pPr>
            <a:r>
              <a:rPr lang="en-GB" dirty="0" smtClean="0"/>
              <a:t>		@?/</a:t>
            </a:r>
            <a:r>
              <a:rPr lang="en-GB" dirty="0" err="1"/>
              <a:t>rdbms</a:t>
            </a:r>
            <a:r>
              <a:rPr lang="en-GB" dirty="0"/>
              <a:t>/admin/</a:t>
            </a:r>
            <a:r>
              <a:rPr lang="en-GB" dirty="0" err="1"/>
              <a:t>utlspadv.sql</a:t>
            </a:r>
            <a:endParaRPr lang="en-GB" dirty="0"/>
          </a:p>
          <a:p>
            <a:pPr lvl="1"/>
            <a:r>
              <a:rPr lang="en-GB" dirty="0"/>
              <a:t>1) Run </a:t>
            </a:r>
            <a:r>
              <a:rPr lang="en-GB" dirty="0" smtClean="0"/>
              <a:t>monitoring:</a:t>
            </a:r>
          </a:p>
          <a:p>
            <a:pPr marL="448056" lvl="1" indent="0">
              <a:buNone/>
            </a:pPr>
            <a:r>
              <a:rPr lang="en-GB" dirty="0" smtClean="0"/>
              <a:t>		UTL_SPADV.START_MONITORING</a:t>
            </a:r>
            <a:endParaRPr lang="en-GB" dirty="0"/>
          </a:p>
          <a:p>
            <a:pPr lvl="1"/>
            <a:r>
              <a:rPr lang="en-GB" dirty="0"/>
              <a:t>2) Stop </a:t>
            </a:r>
            <a:r>
              <a:rPr lang="en-GB" dirty="0" smtClean="0"/>
              <a:t>monitoring:</a:t>
            </a:r>
          </a:p>
          <a:p>
            <a:pPr marL="448056" lvl="1" indent="0">
              <a:buNone/>
            </a:pPr>
            <a:r>
              <a:rPr lang="en-GB" dirty="0" smtClean="0"/>
              <a:t>		UTL_SPADV.STOP_MONITORING</a:t>
            </a:r>
          </a:p>
          <a:p>
            <a:pPr lvl="1"/>
            <a:r>
              <a:rPr lang="en-GB" dirty="0" smtClean="0"/>
              <a:t>3) Generate report</a:t>
            </a:r>
          </a:p>
          <a:p>
            <a:pPr marL="448056" lvl="1" indent="0">
              <a:buNone/>
            </a:pPr>
            <a:r>
              <a:rPr lang="en-GB" dirty="0" smtClean="0"/>
              <a:t>		UTL_SPADV.SHOW_STATS_HTML</a:t>
            </a:r>
          </a:p>
          <a:p>
            <a:pPr marL="448056" lvl="1" indent="0">
              <a:buNone/>
            </a:pPr>
            <a:r>
              <a:rPr lang="en-GB" dirty="0" smtClean="0"/>
              <a:t>		UTL_SPADV.SHOW_STATS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889256" cy="11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Monitoring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SPADV performance report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1) Run monitoring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06" y="0"/>
            <a:ext cx="2279650" cy="14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" y="1828800"/>
            <a:ext cx="7191245" cy="24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266"/>
            <a:ext cx="7172326" cy="131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/>
          <p:cNvSpPr/>
          <p:nvPr/>
        </p:nvSpPr>
        <p:spPr>
          <a:xfrm>
            <a:off x="7127560" y="3505200"/>
            <a:ext cx="469769" cy="12192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Doc ID 1448324.1</a:t>
            </a:r>
          </a:p>
          <a:p>
            <a:endParaRPr lang="en-GB" dirty="0" smtClean="0"/>
          </a:p>
          <a:p>
            <a:r>
              <a:rPr lang="en-GB" dirty="0" smtClean="0"/>
              <a:t>Dump of detailed configuration </a:t>
            </a:r>
          </a:p>
          <a:p>
            <a:pPr lvl="1"/>
            <a:r>
              <a:rPr lang="en-GB" dirty="0" smtClean="0"/>
              <a:t>DB &amp; GG process parameters etc.</a:t>
            </a:r>
          </a:p>
          <a:p>
            <a:pPr lvl="1"/>
            <a:r>
              <a:rPr lang="en-GB" dirty="0" smtClean="0"/>
              <a:t>Topology</a:t>
            </a:r>
          </a:p>
          <a:p>
            <a:pPr marL="448056" lvl="1" indent="0">
              <a:buNone/>
            </a:pPr>
            <a:endParaRPr lang="en-GB" dirty="0" smtClean="0"/>
          </a:p>
          <a:p>
            <a:r>
              <a:rPr lang="en-GB" dirty="0" smtClean="0"/>
              <a:t>All what MOS needs for diagnostic </a:t>
            </a:r>
          </a:p>
          <a:p>
            <a:pPr lvl="1"/>
            <a:r>
              <a:rPr lang="en-GB" dirty="0" smtClean="0"/>
              <a:t>Inappropriate </a:t>
            </a:r>
            <a:r>
              <a:rPr lang="en-GB" dirty="0"/>
              <a:t>c</a:t>
            </a:r>
            <a:r>
              <a:rPr lang="en-GB" dirty="0" smtClean="0"/>
              <a:t>onfiguration notifications</a:t>
            </a:r>
          </a:p>
          <a:p>
            <a:pPr lvl="1"/>
            <a:r>
              <a:rPr lang="en-GB" dirty="0" smtClean="0"/>
              <a:t>Wait event analysis</a:t>
            </a:r>
          </a:p>
          <a:p>
            <a:pPr lvl="1"/>
            <a:r>
              <a:rPr lang="en-GB" dirty="0" smtClean="0"/>
              <a:t>Statistics</a:t>
            </a:r>
          </a:p>
          <a:p>
            <a:pPr lvl="1"/>
            <a:r>
              <a:rPr lang="en-GB" dirty="0" smtClean="0"/>
              <a:t>Errors</a:t>
            </a:r>
          </a:p>
          <a:p>
            <a:endParaRPr lang="en-GB" dirty="0" smtClean="0"/>
          </a:p>
          <a:p>
            <a:r>
              <a:rPr lang="en-GB" dirty="0" smtClean="0"/>
              <a:t>available for &gt;=11.2.0.4</a:t>
            </a:r>
            <a:endParaRPr lang="en-GB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GG in  AWR report (12c)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06039"/>
            <a:ext cx="7854285" cy="51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GG in  AWR report (12c)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3008"/>
            <a:ext cx="5438460" cy="164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" y="2575930"/>
            <a:ext cx="4210050" cy="12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23058"/>
            <a:ext cx="6286425" cy="12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" y="5029200"/>
            <a:ext cx="6419850" cy="12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9677" y="152183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my replication </a:t>
            </a:r>
            <a:r>
              <a:rPr lang="en-GB" dirty="0" smtClean="0">
                <a:solidFill>
                  <a:srgbClr val="C00000"/>
                </a:solidFill>
              </a:rPr>
              <a:t>IO </a:t>
            </a:r>
            <a:r>
              <a:rPr lang="en-GB" dirty="0" smtClean="0"/>
              <a:t>or</a:t>
            </a:r>
            <a:r>
              <a:rPr lang="en-GB" dirty="0" smtClean="0">
                <a:solidFill>
                  <a:srgbClr val="C00000"/>
                </a:solidFill>
              </a:rPr>
              <a:t> CPU </a:t>
            </a:r>
            <a:r>
              <a:rPr lang="en-GB" dirty="0" smtClean="0"/>
              <a:t>bound?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67000" y="1676400"/>
            <a:ext cx="2923860" cy="8382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50450" y="3124200"/>
            <a:ext cx="329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</a:t>
            </a:r>
            <a:r>
              <a:rPr lang="en-GB" dirty="0" smtClean="0">
                <a:solidFill>
                  <a:srgbClr val="C00000"/>
                </a:solidFill>
              </a:rPr>
              <a:t>LCRs</a:t>
            </a:r>
            <a:r>
              <a:rPr lang="en-GB" dirty="0" smtClean="0"/>
              <a:t> have we </a:t>
            </a:r>
            <a:r>
              <a:rPr lang="en-GB" dirty="0" smtClean="0">
                <a:solidFill>
                  <a:srgbClr val="C00000"/>
                </a:solidFill>
              </a:rPr>
              <a:t>received</a:t>
            </a:r>
            <a:r>
              <a:rPr lang="en-GB" dirty="0" smtClean="0"/>
              <a:t> from source and with what </a:t>
            </a:r>
            <a:r>
              <a:rPr lang="en-GB" dirty="0" smtClean="0">
                <a:solidFill>
                  <a:srgbClr val="C00000"/>
                </a:solidFill>
              </a:rPr>
              <a:t>latency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401828" y="3431493"/>
            <a:ext cx="1524000" cy="34827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96000" y="4353095"/>
            <a:ext cx="32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</a:t>
            </a:r>
            <a:r>
              <a:rPr lang="en-GB" dirty="0" smtClean="0">
                <a:solidFill>
                  <a:srgbClr val="C00000"/>
                </a:solidFill>
              </a:rPr>
              <a:t>transactions</a:t>
            </a:r>
            <a:r>
              <a:rPr lang="en-GB" dirty="0" smtClean="0"/>
              <a:t>?</a:t>
            </a:r>
          </a:p>
          <a:p>
            <a:r>
              <a:rPr lang="en-GB" dirty="0" smtClean="0"/>
              <a:t>How many errors?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828800" y="4724400"/>
            <a:ext cx="762000" cy="34827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630613" y="4747071"/>
            <a:ext cx="617787" cy="3048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39506" y="5410200"/>
            <a:ext cx="32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</a:t>
            </a:r>
            <a:r>
              <a:rPr lang="en-GB" dirty="0" smtClean="0">
                <a:solidFill>
                  <a:srgbClr val="C00000"/>
                </a:solidFill>
              </a:rPr>
              <a:t>LCRs applied</a:t>
            </a:r>
            <a:r>
              <a:rPr lang="en-GB" dirty="0" smtClean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400" y="5804176"/>
            <a:ext cx="1066800" cy="4378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791"/>
            <a:ext cx="9008550" cy="243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91200" y="278048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</a:t>
            </a:r>
            <a:r>
              <a:rPr lang="en-GB" dirty="0" smtClean="0">
                <a:solidFill>
                  <a:srgbClr val="C00000"/>
                </a:solidFill>
              </a:rPr>
              <a:t>DML changes</a:t>
            </a:r>
            <a:r>
              <a:rPr lang="en-GB" dirty="0" smtClean="0"/>
              <a:t> on tables?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1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61" y="142962"/>
            <a:ext cx="8981039" cy="94044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Other features that we are interested in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Data consistency</a:t>
            </a:r>
          </a:p>
          <a:p>
            <a:pPr lvl="1"/>
            <a:r>
              <a:rPr lang="en-GB" dirty="0" err="1" smtClean="0"/>
              <a:t>Veridata</a:t>
            </a:r>
            <a:endParaRPr lang="en-GB" dirty="0" smtClean="0"/>
          </a:p>
          <a:p>
            <a:pPr lvl="1"/>
            <a:r>
              <a:rPr lang="en-GB" dirty="0"/>
              <a:t>Conflict Data Resolution (CDR)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Monitoring</a:t>
            </a:r>
          </a:p>
          <a:p>
            <a:pPr lvl="1"/>
            <a:r>
              <a:rPr lang="en-GB" dirty="0" smtClean="0"/>
              <a:t>OGG Director</a:t>
            </a:r>
          </a:p>
          <a:p>
            <a:pPr lvl="1"/>
            <a:r>
              <a:rPr lang="en-GB" dirty="0" smtClean="0"/>
              <a:t>EM plugin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794" name="Picture 2" descr="http://t0.gstatic.com/images?q=tbn:ANd9GcRLTk-eYRuQUZGP2GU9dOaShwQEB0FJS6oqzBEmx_0f77TX9n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52549"/>
            <a:ext cx="18002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About CERN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CERN’s replication service based on Streams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Evaluation of </a:t>
            </a:r>
            <a:r>
              <a:rPr lang="en-GB" dirty="0" err="1" smtClean="0">
                <a:solidFill>
                  <a:schemeClr val="accent2"/>
                </a:solidFill>
              </a:rPr>
              <a:t>GoldenGate</a:t>
            </a:r>
            <a:r>
              <a:rPr lang="en-GB" dirty="0" smtClean="0">
                <a:solidFill>
                  <a:schemeClr val="accent2"/>
                </a:solidFill>
              </a:rPr>
              <a:t>…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…including the latest version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UKOUG 2013</a:t>
            </a:r>
            <a:endParaRPr lang="en-US">
              <a:solidFill>
                <a:srgbClr val="3861A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17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2" y="2979937"/>
            <a:ext cx="3904123" cy="30770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orld_users_by_Inst_2009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829" r="1389" b="8357"/>
          <a:stretch>
            <a:fillRect/>
          </a:stretch>
        </p:blipFill>
        <p:spPr bwMode="auto">
          <a:xfrm>
            <a:off x="4673544" y="2975713"/>
            <a:ext cx="3785157" cy="30770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62961" y="1176951"/>
            <a:ext cx="8827129" cy="16399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European Organization for Nuclear Research founded in 1954</a:t>
            </a:r>
          </a:p>
          <a:p>
            <a:r>
              <a:rPr lang="en-US" dirty="0"/>
              <a:t>20 Member States, 7 Observer States + UNESCO and UE</a:t>
            </a:r>
          </a:p>
          <a:p>
            <a:r>
              <a:rPr lang="en-US" dirty="0"/>
              <a:t>60 Non-member States collaborate with CERN</a:t>
            </a:r>
          </a:p>
          <a:p>
            <a:r>
              <a:rPr lang="en-US" dirty="0"/>
              <a:t>2400 staff members work at CERN as personnel, 10 000 more researchers from institutes world-wide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46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Streams in 11g are mature and </a:t>
            </a:r>
            <a:r>
              <a:rPr lang="en-GB" dirty="0" smtClean="0">
                <a:solidFill>
                  <a:srgbClr val="C00000"/>
                </a:solidFill>
              </a:rPr>
              <a:t>reliable</a:t>
            </a:r>
          </a:p>
          <a:p>
            <a:pPr lvl="1"/>
            <a:r>
              <a:rPr lang="en-GB" dirty="0" smtClean="0"/>
              <a:t>but will not be enhanced!</a:t>
            </a:r>
          </a:p>
          <a:p>
            <a:endParaRPr lang="en-GB" dirty="0" smtClean="0"/>
          </a:p>
          <a:p>
            <a:r>
              <a:rPr lang="en-GB" dirty="0" err="1" smtClean="0"/>
              <a:t>GoldenGate</a:t>
            </a:r>
            <a:r>
              <a:rPr lang="en-GB" dirty="0" smtClean="0"/>
              <a:t> keeps </a:t>
            </a:r>
            <a:r>
              <a:rPr lang="en-GB" dirty="0" smtClean="0">
                <a:solidFill>
                  <a:srgbClr val="C00000"/>
                </a:solidFill>
              </a:rPr>
              <a:t>evolving</a:t>
            </a:r>
            <a:r>
              <a:rPr lang="en-GB" dirty="0" smtClean="0"/>
              <a:t>!</a:t>
            </a:r>
          </a:p>
          <a:p>
            <a:pPr lvl="1"/>
            <a:r>
              <a:rPr lang="en-GB" dirty="0"/>
              <a:t>A lot of (good) features inherited from Streams</a:t>
            </a:r>
          </a:p>
          <a:p>
            <a:pPr lvl="1"/>
            <a:r>
              <a:rPr lang="en-GB" dirty="0"/>
              <a:t>Improved </a:t>
            </a:r>
            <a:r>
              <a:rPr lang="en-GB" dirty="0">
                <a:solidFill>
                  <a:srgbClr val="C00000"/>
                </a:solidFill>
              </a:rPr>
              <a:t>scalability </a:t>
            </a:r>
            <a:r>
              <a:rPr lang="en-GB" dirty="0"/>
              <a:t>- performance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better than Streams</a:t>
            </a:r>
          </a:p>
          <a:p>
            <a:pPr lvl="1"/>
            <a:r>
              <a:rPr lang="en-GB" dirty="0" smtClean="0"/>
              <a:t>Easier </a:t>
            </a:r>
            <a:r>
              <a:rPr lang="en-GB" dirty="0">
                <a:solidFill>
                  <a:srgbClr val="C00000"/>
                </a:solidFill>
              </a:rPr>
              <a:t>deployment</a:t>
            </a:r>
            <a:r>
              <a:rPr lang="en-GB" dirty="0"/>
              <a:t>, data </a:t>
            </a:r>
            <a:r>
              <a:rPr lang="en-GB" dirty="0">
                <a:solidFill>
                  <a:srgbClr val="C00000"/>
                </a:solidFill>
              </a:rPr>
              <a:t>instantiation</a:t>
            </a:r>
            <a:r>
              <a:rPr lang="en-GB" dirty="0"/>
              <a:t> and </a:t>
            </a:r>
            <a:r>
              <a:rPr lang="en-GB" dirty="0" smtClean="0">
                <a:solidFill>
                  <a:srgbClr val="C00000"/>
                </a:solidFill>
              </a:rPr>
              <a:t>administration</a:t>
            </a:r>
          </a:p>
          <a:p>
            <a:pPr lvl="1"/>
            <a:r>
              <a:rPr lang="en-GB" dirty="0"/>
              <a:t>Availability of in-database monitoring and </a:t>
            </a:r>
            <a:r>
              <a:rPr lang="en-GB" dirty="0" smtClean="0"/>
              <a:t>reporting</a:t>
            </a:r>
          </a:p>
          <a:p>
            <a:pPr lvl="1"/>
            <a:r>
              <a:rPr lang="en-GB" dirty="0" smtClean="0"/>
              <a:t>More </a:t>
            </a:r>
            <a:r>
              <a:rPr lang="en-GB" dirty="0" smtClean="0">
                <a:solidFill>
                  <a:srgbClr val="C00000"/>
                </a:solidFill>
              </a:rPr>
              <a:t>data types </a:t>
            </a:r>
            <a:r>
              <a:rPr lang="en-GB" dirty="0" smtClean="0"/>
              <a:t>supported</a:t>
            </a:r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/>
              <a:t>We gained a </a:t>
            </a:r>
            <a:r>
              <a:rPr lang="en-GB" dirty="0"/>
              <a:t>lot of </a:t>
            </a:r>
            <a:r>
              <a:rPr lang="en-GB" dirty="0" smtClean="0"/>
              <a:t>experience </a:t>
            </a:r>
            <a:r>
              <a:rPr lang="en-GB" dirty="0"/>
              <a:t>by running Streams</a:t>
            </a:r>
          </a:p>
          <a:p>
            <a:pPr lvl="1"/>
            <a:r>
              <a:rPr lang="en-GB" dirty="0"/>
              <a:t>We can use that knowledge for </a:t>
            </a:r>
            <a:r>
              <a:rPr lang="en-GB" dirty="0" err="1"/>
              <a:t>GoldenGate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7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ready for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(Native) DDL </a:t>
            </a:r>
            <a:r>
              <a:rPr lang="en-US" dirty="0"/>
              <a:t>replication   </a:t>
            </a:r>
          </a:p>
          <a:p>
            <a:pPr lvl="1"/>
            <a:r>
              <a:rPr lang="en-US" dirty="0"/>
              <a:t>Table creation, granting of user </a:t>
            </a:r>
            <a:r>
              <a:rPr lang="en-US" dirty="0" smtClean="0"/>
              <a:t>privileges</a:t>
            </a:r>
            <a:endParaRPr lang="en-US" dirty="0"/>
          </a:p>
          <a:p>
            <a:r>
              <a:rPr lang="en-US" dirty="0" smtClean="0"/>
              <a:t>Data filtering on schema and table name level</a:t>
            </a:r>
            <a:endParaRPr lang="en-US" dirty="0"/>
          </a:p>
          <a:p>
            <a:r>
              <a:rPr lang="en-US" dirty="0" smtClean="0"/>
              <a:t>Remote </a:t>
            </a:r>
            <a:r>
              <a:rPr lang="en-US" dirty="0"/>
              <a:t>configuration and management of replication processes   </a:t>
            </a:r>
            <a:endParaRPr lang="en-US" dirty="0" smtClean="0"/>
          </a:p>
          <a:p>
            <a:r>
              <a:rPr lang="en-US" dirty="0" smtClean="0"/>
              <a:t>Source database offloading</a:t>
            </a:r>
            <a:endParaRPr lang="en-US" dirty="0"/>
          </a:p>
          <a:p>
            <a:r>
              <a:rPr lang="en-US" dirty="0"/>
              <a:t>DDL </a:t>
            </a:r>
            <a:r>
              <a:rPr lang="en-US" dirty="0" smtClean="0"/>
              <a:t>handler at target database  </a:t>
            </a:r>
            <a:endParaRPr lang="en-US" dirty="0"/>
          </a:p>
          <a:p>
            <a:pPr lvl="1"/>
            <a:r>
              <a:rPr lang="en-US" dirty="0"/>
              <a:t>Automatic </a:t>
            </a:r>
            <a:r>
              <a:rPr lang="en-US" dirty="0" err="1"/>
              <a:t>tablespace</a:t>
            </a:r>
            <a:r>
              <a:rPr lang="en-US" dirty="0"/>
              <a:t> creation on replica</a:t>
            </a:r>
          </a:p>
          <a:p>
            <a:r>
              <a:rPr lang="en-US" dirty="0"/>
              <a:t>Proactive and reactive monitoring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8451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75" y="213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15" y="274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39" y="4358330"/>
            <a:ext cx="6031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7" y="5257800"/>
            <a:ext cx="6405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75" y="369790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6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u="sng" dirty="0" smtClean="0"/>
              <a:t>We are planning to migrate from Streams to GG12c next year (2014)</a:t>
            </a:r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CERN Database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Especially: Lorena </a:t>
            </a:r>
            <a:r>
              <a:rPr lang="en-US" dirty="0" err="1" smtClean="0"/>
              <a:t>Lobato</a:t>
            </a:r>
            <a:r>
              <a:rPr lang="en-US" dirty="0" smtClean="0"/>
              <a:t> </a:t>
            </a:r>
            <a:r>
              <a:rPr lang="en-US" dirty="0" err="1" smtClean="0"/>
              <a:t>Pardavila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Oracle</a:t>
            </a:r>
          </a:p>
          <a:p>
            <a:pPr lvl="1"/>
            <a:r>
              <a:rPr lang="en-GB" dirty="0" smtClean="0"/>
              <a:t>Patricia McElroy </a:t>
            </a:r>
          </a:p>
          <a:p>
            <a:pPr lvl="1"/>
            <a:r>
              <a:rPr lang="en-GB" dirty="0" err="1" smtClean="0"/>
              <a:t>Jagdev</a:t>
            </a:r>
            <a:r>
              <a:rPr lang="en-GB" dirty="0" smtClean="0"/>
              <a:t> </a:t>
            </a:r>
            <a:r>
              <a:rPr lang="en-GB" dirty="0" err="1" smtClean="0"/>
              <a:t>Dhillon</a:t>
            </a:r>
            <a:endParaRPr lang="en-GB" dirty="0" smtClean="0"/>
          </a:p>
          <a:p>
            <a:pPr lvl="1"/>
            <a:r>
              <a:rPr lang="en-GB" dirty="0" smtClean="0"/>
              <a:t>Greg Doherty</a:t>
            </a:r>
          </a:p>
          <a:p>
            <a:pPr lvl="1"/>
            <a:r>
              <a:rPr lang="en-GB" dirty="0" smtClean="0"/>
              <a:t>Monica </a:t>
            </a:r>
            <a:r>
              <a:rPr lang="en-GB" dirty="0" err="1" smtClean="0"/>
              <a:t>Marinucci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870" y="3314323"/>
            <a:ext cx="8618899" cy="94044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489294" y="4304923"/>
            <a:ext cx="6283106" cy="648077"/>
          </a:xfrm>
        </p:spPr>
        <p:txBody>
          <a:bodyPr/>
          <a:lstStyle/>
          <a:p>
            <a:pPr algn="ctr"/>
            <a:r>
              <a:rPr lang="en-US" dirty="0" err="1"/>
              <a:t>zbigniew.baranowski@cern.ch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4400" y="9398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8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27129" cy="940443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Streams11g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GoldenGate</a:t>
            </a:r>
            <a:r>
              <a:rPr lang="en-US" sz="3600" dirty="0" smtClean="0"/>
              <a:t> 11.1 in 2011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567508"/>
              </p:ext>
            </p:extLst>
          </p:nvPr>
        </p:nvGraphicFramePr>
        <p:xfrm>
          <a:off x="1" y="914926"/>
          <a:ext cx="9144000" cy="594307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45895"/>
                <a:gridCol w="3208421"/>
                <a:gridCol w="3689684"/>
              </a:tblGrid>
              <a:tr h="3460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Streams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GoldenGate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4838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Architecture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embedded in RDBMS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buffered queues (no I/O)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err="1" smtClean="0"/>
                        <a:t>Logmining</a:t>
                      </a:r>
                      <a:r>
                        <a:rPr lang="en-US" sz="1000" dirty="0" smtClean="0"/>
                        <a:t> server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000" baseline="0" dirty="0" smtClean="0">
                          <a:sym typeface="Wingdings" pitchFamily="2" charset="2"/>
                        </a:rPr>
                        <a:t>external </a:t>
                      </a:r>
                      <a:r>
                        <a:rPr lang="en-US" sz="1000" baseline="0" dirty="0" smtClean="0">
                          <a:sym typeface="Wingdings" pitchFamily="2" charset="2"/>
                        </a:rPr>
                        <a:t>binaries</a:t>
                      </a:r>
                      <a:endParaRPr lang="en-US" sz="1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trail files (no flow control)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redo log parser</a:t>
                      </a:r>
                      <a:endParaRPr lang="en-US" sz="1000" baseline="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743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Deployment of</a:t>
                      </a:r>
                      <a:r>
                        <a:rPr lang="en-US" sz="1200" u="sng" baseline="0" dirty="0" smtClean="0"/>
                        <a:t> technology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embedded in RDBMS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using PL/SQL or EM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0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  <a:sym typeface="Wingdings" pitchFamily="2" charset="2"/>
                        </a:rPr>
                        <a:t>additional GG binaries to be installed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  <a:sym typeface="Wingdings" pitchFamily="2" charset="2"/>
                        </a:rPr>
                        <a:t>configuration of each component though parameter files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2801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Deployment in MAA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RAC and ASM supported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transparent for DBA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RAC and ASM</a:t>
                      </a:r>
                      <a:r>
                        <a:rPr lang="en-US" sz="1000" baseline="0" dirty="0" smtClean="0"/>
                        <a:t> supported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additional setting and configuration required</a:t>
                      </a:r>
                      <a:endParaRPr lang="en-US" sz="1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2190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Operations</a:t>
                      </a:r>
                      <a:r>
                        <a:rPr lang="en-US" sz="1200" u="sng" baseline="0" dirty="0" smtClean="0"/>
                        <a:t> supported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DML &amp; DDL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 additional configuration to be done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DML &amp; DDL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DDLs requires deployment (trigger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+ marker table in GG administrator schema)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cross schema DDLs are not consistently executed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2061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Data instantiation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data pump / transportable </a:t>
                      </a:r>
                      <a:r>
                        <a:rPr lang="en-US" sz="1000" dirty="0" err="1" smtClean="0"/>
                        <a:t>tablespaces</a:t>
                      </a:r>
                      <a:endParaRPr lang="en-US" sz="1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tricky to perform ‘hot ’ schema instantiation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data</a:t>
                      </a:r>
                      <a:r>
                        <a:rPr lang="en-US" sz="1000" baseline="0" dirty="0" smtClean="0"/>
                        <a:t> pump / transportable </a:t>
                      </a:r>
                      <a:r>
                        <a:rPr lang="en-US" sz="1000" baseline="0" dirty="0" err="1" smtClean="0"/>
                        <a:t>tablespaces</a:t>
                      </a:r>
                      <a:endParaRPr lang="en-US" sz="1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initial load (not so fast)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045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Performance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improved in 11g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good rates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 observed for generic and CERN production workload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optimizations: p</a:t>
                      </a: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arallelism has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 significant impact on apply speed</a:t>
                      </a:r>
                      <a:endParaRPr lang="en-US" sz="1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very good with simple workload on single tables (optimizations works)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not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as efficient for CERNs production workload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foreign constraints violation when using parallelism</a:t>
                      </a:r>
                      <a:endParaRPr lang="en-US" sz="1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394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Monitoring &amp; Management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DBMS packages, dictionary</a:t>
                      </a:r>
                      <a:r>
                        <a:rPr lang="en-US" sz="1000" baseline="0" dirty="0" smtClean="0"/>
                        <a:t> views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included in Enterprise Manager since 10g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CERN uses its own tool</a:t>
                      </a:r>
                      <a:endParaRPr lang="en-US" sz="1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GGSCI – command line tool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not</a:t>
                      </a:r>
                      <a:r>
                        <a:rPr lang="en-US" sz="1000" baseline="0" dirty="0" smtClean="0"/>
                        <a:t> yet included in Enterprise Manager</a:t>
                      </a:r>
                      <a:endParaRPr lang="en-US" sz="1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Director (requires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 additional software WL) and </a:t>
                      </a: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Monitor (new tool)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394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Maintenance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regular shrinks of DB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objects required (</a:t>
                      </a:r>
                      <a:r>
                        <a:rPr lang="en-US" sz="1000" baseline="0" dirty="0" err="1" smtClean="0">
                          <a:solidFill>
                            <a:srgbClr val="C00000"/>
                          </a:solidFill>
                        </a:rPr>
                        <a:t>logminer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tables and queue tables)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dumps of dictionaries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split &amp; merge in case of replica failure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periodic removal of trail files (can be automatic)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no action required in case of replica failure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743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Other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u="sng" baseline="0" dirty="0" smtClean="0"/>
                        <a:t>RDBMS Oracle license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u="none" baseline="0" dirty="0" smtClean="0">
                          <a:solidFill>
                            <a:srgbClr val="00B050"/>
                          </a:solidFill>
                        </a:rPr>
                        <a:t>offloading primary system with downstream capture database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u="sng" dirty="0" err="1" smtClean="0"/>
                        <a:t>Golden</a:t>
                      </a:r>
                      <a:r>
                        <a:rPr lang="en-US" sz="1000" u="sng" baseline="0" dirty="0" err="1" smtClean="0"/>
                        <a:t>Gate</a:t>
                      </a:r>
                      <a:r>
                        <a:rPr lang="en-US" sz="1000" u="sng" baseline="0" dirty="0" smtClean="0"/>
                        <a:t> license required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u="none" baseline="0" dirty="0" smtClean="0"/>
                        <a:t>no solution for primary system offloading</a:t>
                      </a:r>
                      <a:endParaRPr lang="en-US" sz="1000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2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27129" cy="940443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Streams11g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GoldenGate</a:t>
            </a:r>
            <a:r>
              <a:rPr lang="en-US" sz="3600" dirty="0" smtClean="0"/>
              <a:t> 12c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3336"/>
              </p:ext>
            </p:extLst>
          </p:nvPr>
        </p:nvGraphicFramePr>
        <p:xfrm>
          <a:off x="1" y="914926"/>
          <a:ext cx="9144000" cy="60739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45895"/>
                <a:gridCol w="3208421"/>
                <a:gridCol w="3689684"/>
              </a:tblGrid>
              <a:tr h="3460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Streams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GoldenGate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4838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Architecture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embedded in RDBMS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buffered queues (no I/O)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err="1" smtClean="0"/>
                        <a:t>logmining</a:t>
                      </a:r>
                      <a:r>
                        <a:rPr lang="en-US" sz="1000" baseline="0" dirty="0" smtClean="0"/>
                        <a:t> server</a:t>
                      </a:r>
                      <a:endParaRPr lang="en-US" sz="10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000" baseline="0" dirty="0" smtClean="0">
                          <a:sym typeface="Wingdings" pitchFamily="2" charset="2"/>
                        </a:rPr>
                        <a:t>external </a:t>
                      </a:r>
                      <a:r>
                        <a:rPr lang="en-US" sz="1000" baseline="0" dirty="0" smtClean="0">
                          <a:sym typeface="Wingdings" pitchFamily="2" charset="2"/>
                        </a:rPr>
                        <a:t>binaries</a:t>
                      </a:r>
                      <a:endParaRPr lang="en-US" sz="1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trail files (no flow control)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err="1" smtClean="0"/>
                        <a:t>logmining</a:t>
                      </a:r>
                      <a:r>
                        <a:rPr lang="en-US" sz="1000" baseline="0" dirty="0" smtClean="0"/>
                        <a:t> server</a:t>
                      </a:r>
                      <a:endParaRPr lang="en-US" sz="10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541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Deployment of</a:t>
                      </a:r>
                      <a:r>
                        <a:rPr lang="en-US" sz="1200" u="sng" baseline="0" dirty="0" smtClean="0"/>
                        <a:t> technology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embedded in RDBMS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using PL/SQL or EM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0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ym typeface="Wingdings" pitchFamily="2" charset="2"/>
                        </a:rPr>
                        <a:t>additional GG binaries to be installed  (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  <a:sym typeface="Wingdings" pitchFamily="2" charset="2"/>
                        </a:rPr>
                        <a:t>can be done on remote server</a:t>
                      </a:r>
                      <a:r>
                        <a:rPr lang="en-US" sz="1000" baseline="0" dirty="0" smtClean="0">
                          <a:sym typeface="Wingdings" pitchFamily="2" charset="2"/>
                        </a:rPr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ym typeface="Wingdings" pitchFamily="2" charset="2"/>
                        </a:rPr>
                        <a:t>configuration of each component though parameter files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2801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Deployment in MAA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RAC and ASM supported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transparent for a DBA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RAC and ASM</a:t>
                      </a:r>
                      <a:r>
                        <a:rPr lang="en-US" sz="1000" baseline="0" dirty="0" smtClean="0"/>
                        <a:t> supported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transparent for a DBA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Operations</a:t>
                      </a:r>
                      <a:r>
                        <a:rPr lang="en-US" sz="1200" u="sng" baseline="0" dirty="0" smtClean="0"/>
                        <a:t> supported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DML &amp; DDL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DML &amp; DDL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 more data types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 supported</a:t>
                      </a:r>
                      <a:endParaRPr lang="en-US" sz="1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5699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Data instantiation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data pump / transportable </a:t>
                      </a:r>
                      <a:r>
                        <a:rPr lang="en-US" sz="1000" dirty="0" err="1" smtClean="0"/>
                        <a:t>tablespaces</a:t>
                      </a:r>
                      <a:endParaRPr lang="en-US" sz="1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tricky to perform ‘hot ’ schema instantiation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data</a:t>
                      </a:r>
                      <a:r>
                        <a:rPr lang="en-US" sz="1000" baseline="0" dirty="0" smtClean="0"/>
                        <a:t> pump / transportable </a:t>
                      </a:r>
                      <a:r>
                        <a:rPr lang="en-US" sz="1000" baseline="0" dirty="0" err="1" smtClean="0"/>
                        <a:t>tablespaces</a:t>
                      </a:r>
                      <a:endParaRPr lang="en-US" sz="1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initial load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0459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Performance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good rates observed for generic and CERN production workload</a:t>
                      </a:r>
                      <a:endParaRPr lang="en-US" sz="10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faster them streams for generic and </a:t>
                      </a:r>
                      <a:r>
                        <a:rPr lang="en-US" sz="1000" baseline="0" dirty="0" smtClean="0">
                          <a:solidFill>
                            <a:srgbClr val="00B050"/>
                          </a:solidFill>
                        </a:rPr>
                        <a:t>CERNs production workload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394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Monitoring &amp; Management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DBMS packages, dictionary</a:t>
                      </a:r>
                      <a:r>
                        <a:rPr lang="en-US" sz="1000" baseline="0" dirty="0" smtClean="0"/>
                        <a:t> views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included in Enterprise Manager since 10g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CERN uses its own tool</a:t>
                      </a:r>
                      <a:endParaRPr lang="en-US" sz="1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GGSCI – command line tool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included in Enterprise Manager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Custom  tool can be easily</a:t>
                      </a:r>
                      <a:r>
                        <a:rPr lang="en-US" sz="1000" baseline="0" dirty="0" smtClean="0"/>
                        <a:t> developed</a:t>
                      </a:r>
                      <a:endParaRPr lang="en-US" sz="1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1957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Maintenance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regular shrinks of DB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objects required (</a:t>
                      </a:r>
                      <a:r>
                        <a:rPr lang="en-US" sz="1000" baseline="0" dirty="0" err="1" smtClean="0">
                          <a:solidFill>
                            <a:srgbClr val="C00000"/>
                          </a:solidFill>
                        </a:rPr>
                        <a:t>logminer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tables)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dumps of dictionaries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split &amp; merge in case of replica failure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regular shrinks of DB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objects required (</a:t>
                      </a:r>
                      <a:r>
                        <a:rPr lang="en-US" sz="1000" baseline="0" dirty="0" err="1" smtClean="0">
                          <a:solidFill>
                            <a:srgbClr val="C00000"/>
                          </a:solidFill>
                        </a:rPr>
                        <a:t>logminer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tabs)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dumps of dictionaries</a:t>
                      </a:r>
                      <a:endParaRPr lang="en-US" sz="1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periodic removal of trail files (can be automatic)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</a:rPr>
                        <a:t>no action required in case of replica failure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015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Other</a:t>
                      </a:r>
                      <a:endParaRPr lang="en-US" sz="1200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u="sng" baseline="0" dirty="0" smtClean="0"/>
                        <a:t>RDBMS Oracle license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u="none" baseline="0" dirty="0" smtClean="0">
                          <a:solidFill>
                            <a:srgbClr val="00B050"/>
                          </a:solidFill>
                        </a:rPr>
                        <a:t>offloading primary system with downstream capture database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u="sng" dirty="0" err="1" smtClean="0"/>
                        <a:t>Golden</a:t>
                      </a:r>
                      <a:r>
                        <a:rPr lang="en-US" sz="1000" u="sng" baseline="0" dirty="0" err="1" smtClean="0"/>
                        <a:t>Gate</a:t>
                      </a:r>
                      <a:r>
                        <a:rPr lang="en-US" sz="1000" u="sng" baseline="0" dirty="0" smtClean="0"/>
                        <a:t> license required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u="none" baseline="0" dirty="0" smtClean="0">
                          <a:solidFill>
                            <a:srgbClr val="00B050"/>
                          </a:solidFill>
                        </a:rPr>
                        <a:t>offloading primary system with downstream capture database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2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LHC</a:t>
            </a:r>
            <a:r>
              <a:rPr lang="en-GB" dirty="0" smtClean="0"/>
              <a:t>, </a:t>
            </a:r>
            <a:r>
              <a:rPr lang="pl-PL" dirty="0" smtClean="0"/>
              <a:t>Experiments</a:t>
            </a:r>
            <a:r>
              <a:rPr lang="en-GB" dirty="0" smtClean="0"/>
              <a:t>, Physics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CERN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14" y="1412777"/>
            <a:ext cx="5151387" cy="4401225"/>
          </a:xfrm>
          <a:prstGeom prst="rect">
            <a:avLst/>
          </a:prstGeom>
        </p:spPr>
      </p:pic>
      <p:pic>
        <p:nvPicPr>
          <p:cNvPr id="13" name="Picture 12" descr="120820_LHC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151">
            <a:off x="3929390" y="1465693"/>
            <a:ext cx="5120409" cy="4544432"/>
          </a:xfrm>
          <a:prstGeom prst="rect">
            <a:avLst/>
          </a:prstGeom>
          <a:ln w="38100" cap="sq">
            <a:solidFill>
              <a:schemeClr val="accent2"/>
            </a:solidFill>
            <a:miter lim="800000"/>
          </a:ln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18" y="1522749"/>
            <a:ext cx="5194937" cy="4620472"/>
          </a:xfrm>
          <a:prstGeom prst="rect">
            <a:avLst/>
          </a:prstGeom>
          <a:ln w="38100" cap="sq">
            <a:solidFill>
              <a:schemeClr val="accent2"/>
            </a:solidFill>
            <a:miter lim="800000"/>
          </a:ln>
        </p:spPr>
      </p:pic>
      <p:pic>
        <p:nvPicPr>
          <p:cNvPr id="14" name="Picture 13" descr="SimulatedLeadIonCollis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15">
            <a:off x="3873942" y="1502805"/>
            <a:ext cx="5167958" cy="4745348"/>
          </a:xfrm>
          <a:prstGeom prst="rect">
            <a:avLst/>
          </a:prstGeom>
          <a:ln w="38100" cap="sq">
            <a:solidFill>
              <a:schemeClr val="accent3"/>
            </a:solidFill>
            <a:miter lim="800000"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2962" y="1075611"/>
            <a:ext cx="3772934" cy="4888872"/>
          </a:xfrm>
        </p:spPr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Large Hadron Collider (LHC)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dirty="0" smtClean="0"/>
              <a:t>World’s </a:t>
            </a:r>
            <a:r>
              <a:rPr lang="en-GB" sz="1200" dirty="0"/>
              <a:t>largest and most powerful </a:t>
            </a:r>
            <a:r>
              <a:rPr lang="en-GB" sz="1200" dirty="0" smtClean="0"/>
              <a:t>particle accelerator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dirty="0"/>
              <a:t>27-kilometre ring of superconducting magnets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Currently undergoing upgrades, restart in 2015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The products of particle collisions are captured by complex detectors and analyzed by software in the experiments dedicated to LHC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Higgs boson </a:t>
            </a:r>
            <a:r>
              <a:rPr lang="en-US" sz="1600" b="1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discovered! </a:t>
            </a:r>
          </a:p>
        </p:txBody>
      </p:sp>
    </p:spTree>
    <p:extLst>
      <p:ext uri="{BB962C8B-B14F-4D97-AF65-F5344CB8AC3E}">
        <p14:creationId xmlns:p14="http://schemas.microsoft.com/office/powerpoint/2010/main" val="76782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gri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2358432"/>
            <a:ext cx="4938612" cy="39508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533008" y="2392131"/>
            <a:ext cx="4831080" cy="401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15336" y="2494339"/>
            <a:ext cx="4990820" cy="37241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WLCG</a:t>
            </a:r>
            <a:endParaRPr lang="pl-PL" dirty="0"/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w</a:t>
            </a:r>
            <a:r>
              <a:rPr lang="pl-PL" sz="2400" dirty="0" smtClean="0"/>
              <a:t>orld’s </a:t>
            </a:r>
            <a:r>
              <a:rPr lang="pl-PL" sz="2400" dirty="0" smtClean="0">
                <a:solidFill>
                  <a:srgbClr val="FF0000"/>
                </a:solidFill>
              </a:rPr>
              <a:t>largest</a:t>
            </a:r>
            <a:r>
              <a:rPr lang="pl-PL" sz="2400" dirty="0" smtClean="0"/>
              <a:t> computing gri</a:t>
            </a:r>
            <a:r>
              <a:rPr lang="fr-FR" sz="2400" dirty="0" smtClean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0152" y="2054648"/>
            <a:ext cx="3059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pl-PL" sz="1600" dirty="0" smtClean="0">
                <a:solidFill>
                  <a:srgbClr val="FF0000"/>
                </a:solidFill>
                <a:latin typeface="+mn-lt"/>
              </a:rPr>
              <a:t>More than 20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Petabytes</a:t>
            </a:r>
            <a:r>
              <a:rPr lang="fr-FR" sz="1600" dirty="0">
                <a:latin typeface="+mn-lt"/>
              </a:rPr>
              <a:t/>
            </a:r>
            <a:br>
              <a:rPr lang="fr-FR" sz="1600" dirty="0">
                <a:latin typeface="+mn-lt"/>
              </a:rPr>
            </a:br>
            <a:r>
              <a:rPr lang="fr-FR" sz="1600" dirty="0">
                <a:latin typeface="+mn-lt"/>
              </a:rPr>
              <a:t>of data </a:t>
            </a:r>
            <a:r>
              <a:rPr lang="pl-PL" sz="1600" dirty="0" err="1" smtClean="0">
                <a:latin typeface="+mn-lt"/>
              </a:rPr>
              <a:t>stored</a:t>
            </a:r>
            <a:r>
              <a:rPr lang="pl-PL" sz="1600" dirty="0" smtClean="0">
                <a:latin typeface="+mn-lt"/>
              </a:rPr>
              <a:t> and </a:t>
            </a:r>
            <a:r>
              <a:rPr lang="pl-PL" sz="1600" dirty="0" err="1" smtClean="0">
                <a:latin typeface="+mn-lt"/>
              </a:rPr>
              <a:t>analysed</a:t>
            </a:r>
            <a:r>
              <a:rPr lang="pl-PL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every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year</a:t>
            </a:r>
            <a:endParaRPr lang="fr-FR" sz="1600" dirty="0">
              <a:latin typeface="+mn-lt"/>
            </a:endParaRPr>
          </a:p>
          <a:p>
            <a:pPr marL="0" lvl="1"/>
            <a:endParaRPr lang="fr-FR" sz="1600" dirty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Over 68 000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physical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CPUs</a:t>
            </a:r>
            <a:r>
              <a:rPr lang="fr-FR" sz="1600" dirty="0" smtClean="0">
                <a:latin typeface="+mn-lt"/>
              </a:rPr>
              <a:t> </a:t>
            </a:r>
          </a:p>
          <a:p>
            <a:pPr marL="0" lvl="1"/>
            <a:r>
              <a:rPr lang="pl-PL" sz="1600" dirty="0" smtClean="0">
                <a:latin typeface="+mn-lt"/>
              </a:rPr>
              <a:t>Over</a:t>
            </a:r>
            <a:r>
              <a:rPr lang="fr-FR" sz="1600" dirty="0" smtClean="0">
                <a:latin typeface="+mn-lt"/>
              </a:rPr>
              <a:t> </a:t>
            </a:r>
            <a:r>
              <a:rPr lang="pl-PL" sz="1600" dirty="0" smtClean="0">
                <a:latin typeface="+mn-lt"/>
              </a:rPr>
              <a:t>305 </a:t>
            </a:r>
            <a:r>
              <a:rPr lang="fr-FR" sz="1600" dirty="0" smtClean="0">
                <a:latin typeface="+mn-lt"/>
              </a:rPr>
              <a:t>000 </a:t>
            </a:r>
            <a:r>
              <a:rPr lang="fr-FR" sz="1600" dirty="0" err="1" smtClean="0">
                <a:latin typeface="+mn-lt"/>
              </a:rPr>
              <a:t>logical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CPUs</a:t>
            </a:r>
            <a:endParaRPr lang="fr-FR" sz="1600" dirty="0" smtClean="0">
              <a:latin typeface="+mn-lt"/>
            </a:endParaRPr>
          </a:p>
          <a:p>
            <a:pPr marL="0" lvl="1"/>
            <a:endParaRPr lang="fr-FR" sz="1600" dirty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157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computer </a:t>
            </a:r>
            <a:r>
              <a:rPr lang="fr-FR" sz="1600" dirty="0" smtClean="0">
                <a:latin typeface="+mn-lt"/>
              </a:rPr>
              <a:t>centres</a:t>
            </a:r>
            <a:r>
              <a:rPr lang="pl-PL" sz="1600" dirty="0" smtClean="0">
                <a:latin typeface="+mn-lt"/>
              </a:rPr>
              <a:t> in 36 countries</a:t>
            </a:r>
          </a:p>
          <a:p>
            <a:pPr marL="0" lvl="1"/>
            <a:endParaRPr lang="pl-PL" sz="1600" dirty="0" smtClean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More than 8000 physicists with real-time access to LHC data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5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2B2B2"/>
                </a:solidFill>
              </a:rPr>
              <a:t>About CERN</a:t>
            </a:r>
          </a:p>
          <a:p>
            <a:r>
              <a:rPr lang="en-GB" dirty="0" smtClean="0"/>
              <a:t>CERN’s replication service based on Streams </a:t>
            </a:r>
          </a:p>
          <a:p>
            <a:r>
              <a:rPr lang="en-GB" dirty="0" smtClean="0">
                <a:solidFill>
                  <a:srgbClr val="B2B2B2"/>
                </a:solidFill>
              </a:rPr>
              <a:t>Evaluation of </a:t>
            </a:r>
            <a:r>
              <a:rPr lang="en-GB" dirty="0" err="1" smtClean="0">
                <a:solidFill>
                  <a:srgbClr val="B2B2B2"/>
                </a:solidFill>
              </a:rPr>
              <a:t>GoldenGate</a:t>
            </a:r>
            <a:r>
              <a:rPr lang="en-GB" dirty="0" smtClean="0">
                <a:solidFill>
                  <a:srgbClr val="B2B2B2"/>
                </a:solidFill>
              </a:rPr>
              <a:t>…</a:t>
            </a:r>
          </a:p>
          <a:p>
            <a:r>
              <a:rPr lang="en-GB" dirty="0" smtClean="0">
                <a:solidFill>
                  <a:srgbClr val="B2B2B2"/>
                </a:solidFill>
              </a:rPr>
              <a:t>…including the latest version</a:t>
            </a:r>
          </a:p>
          <a:p>
            <a:r>
              <a:rPr lang="en-GB" dirty="0" smtClean="0">
                <a:solidFill>
                  <a:srgbClr val="B2B2B2"/>
                </a:solidFill>
              </a:rPr>
              <a:t>Summary</a:t>
            </a:r>
            <a:endParaRPr lang="en-GB" dirty="0">
              <a:solidFill>
                <a:srgbClr val="B2B2B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UKOUG 2013</a:t>
            </a:r>
            <a:endParaRPr lang="en-US">
              <a:solidFill>
                <a:srgbClr val="3861A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17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990600"/>
            <a:ext cx="5791200" cy="21336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30577</TotalTime>
  <Words>3248</Words>
  <Application>Microsoft Macintosh PowerPoint</Application>
  <PresentationFormat>On-screen Show (4:3)</PresentationFormat>
  <Paragraphs>829</Paragraphs>
  <Slides>57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CERNCorporate4-3</vt:lpstr>
      <vt:lpstr>Image</vt:lpstr>
      <vt:lpstr>PowerPoint Presentation</vt:lpstr>
      <vt:lpstr>Next Generation GoldenGate(12c) vs. Streams for Physics Data</vt:lpstr>
      <vt:lpstr>Outline</vt:lpstr>
      <vt:lpstr>Outline</vt:lpstr>
      <vt:lpstr>CERN</vt:lpstr>
      <vt:lpstr>LHC, Experiments, Physics</vt:lpstr>
      <vt:lpstr>WLCG</vt:lpstr>
      <vt:lpstr>Outline</vt:lpstr>
      <vt:lpstr>PowerPoint Presentation</vt:lpstr>
      <vt:lpstr>What do we replicate SQL-based?</vt:lpstr>
      <vt:lpstr>Oracle Streams Replication</vt:lpstr>
      <vt:lpstr>Streams Setups @CERN</vt:lpstr>
      <vt:lpstr>Streams Setups @CERN</vt:lpstr>
      <vt:lpstr>Streams Monitoring</vt:lpstr>
      <vt:lpstr>CERN’s Streams Monitor</vt:lpstr>
      <vt:lpstr>CERN’s Streams Monitor</vt:lpstr>
      <vt:lpstr>Replica Resynchronization</vt:lpstr>
      <vt:lpstr>Periodic Maintenance</vt:lpstr>
      <vt:lpstr>Lessons Learned</vt:lpstr>
      <vt:lpstr>Outline</vt:lpstr>
      <vt:lpstr>GoldenGate @CERN</vt:lpstr>
      <vt:lpstr>GG architecture (2010)</vt:lpstr>
      <vt:lpstr>Streams11g vs GoldenGate 11.1 in 2011</vt:lpstr>
      <vt:lpstr>Streams11g@CERN      </vt:lpstr>
      <vt:lpstr>Some issues with Streams11g</vt:lpstr>
      <vt:lpstr>Outline</vt:lpstr>
      <vt:lpstr>We are happy with Streams but…</vt:lpstr>
      <vt:lpstr>GG architecture (2010)</vt:lpstr>
      <vt:lpstr>Evolution of GG architecture (2011)</vt:lpstr>
      <vt:lpstr>Integrated Replicat (2013)</vt:lpstr>
      <vt:lpstr>GoldenGate12c</vt:lpstr>
      <vt:lpstr>Integrated Replicat - overview</vt:lpstr>
      <vt:lpstr>Integrated Replicat - Advantages</vt:lpstr>
      <vt:lpstr>Integrated Replicat - deployment</vt:lpstr>
      <vt:lpstr>Integrated Replicat parameters</vt:lpstr>
      <vt:lpstr>Integrated Extract - overview</vt:lpstr>
      <vt:lpstr>GG12c &amp; RAC for HA</vt:lpstr>
      <vt:lpstr>Maintenance</vt:lpstr>
      <vt:lpstr>Performance measured @CERN</vt:lpstr>
      <vt:lpstr>Performance measured @CERN</vt:lpstr>
      <vt:lpstr>In-database monitoring</vt:lpstr>
      <vt:lpstr>GG db views</vt:lpstr>
      <vt:lpstr>Monitoring performance</vt:lpstr>
      <vt:lpstr>Monitoring performance</vt:lpstr>
      <vt:lpstr>Health Check</vt:lpstr>
      <vt:lpstr>GG in  AWR report (12c)</vt:lpstr>
      <vt:lpstr>GG in  AWR report (12c)</vt:lpstr>
      <vt:lpstr>Other features that we are interested in</vt:lpstr>
      <vt:lpstr>Outline</vt:lpstr>
      <vt:lpstr>Summary</vt:lpstr>
      <vt:lpstr>Are we ready for it?</vt:lpstr>
      <vt:lpstr>What next?</vt:lpstr>
      <vt:lpstr>Acknowledgements</vt:lpstr>
      <vt:lpstr>THANK YOU!</vt:lpstr>
      <vt:lpstr>PowerPoint Presentation</vt:lpstr>
      <vt:lpstr>Streams11g vs GoldenGate 11.1 in 2011</vt:lpstr>
      <vt:lpstr>Streams11g vs GoldenGate 12c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GoldenGate(12c) vs. Streams for Physics Data</dc:title>
  <dc:creator>Zbigniew Baranowski</dc:creator>
  <cp:lastModifiedBy>Zbigniew Baranowski</cp:lastModifiedBy>
  <cp:revision>861</cp:revision>
  <dcterms:created xsi:type="dcterms:W3CDTF">2006-08-16T00:00:00Z</dcterms:created>
  <dcterms:modified xsi:type="dcterms:W3CDTF">2013-12-02T10:25:22Z</dcterms:modified>
</cp:coreProperties>
</file>